
<file path=[Content_Types].xml><?xml version="1.0" encoding="utf-8"?>
<Types xmlns="http://schemas.openxmlformats.org/package/2006/content-types">
  <Default Extension="bin" ContentType="image/pn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71" r:id="rId8"/>
    <p:sldId id="263" r:id="rId9"/>
    <p:sldId id="272" r:id="rId10"/>
    <p:sldId id="269" r:id="rId11"/>
    <p:sldId id="270" r:id="rId12"/>
    <p:sldId id="264" r:id="rId13"/>
    <p:sldId id="265" r:id="rId14"/>
    <p:sldId id="266" r:id="rId15"/>
    <p:sldId id="262"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19" autoAdjust="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93D02-90E1-4E38-8A6B-054C639B0D36}" type="datetimeFigureOut">
              <a:rPr lang="zh-CN" altLang="en-US" smtClean="0"/>
              <a:t>2024/3/12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11500-5529-4010-8FEC-5ECEC958B1B9}" type="slidenum">
              <a:rPr lang="zh-CN" altLang="en-US" smtClean="0"/>
              <a:t>‹#›</a:t>
            </a:fld>
            <a:endParaRPr lang="zh-CN" altLang="en-US"/>
          </a:p>
        </p:txBody>
      </p:sp>
    </p:spTree>
    <p:extLst>
      <p:ext uri="{BB962C8B-B14F-4D97-AF65-F5344CB8AC3E}">
        <p14:creationId xmlns:p14="http://schemas.microsoft.com/office/powerpoint/2010/main" val="1325281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神经网络预测的噪声与扩散过程中采样的随机噪声计算损失</a:t>
            </a:r>
            <a:endParaRPr lang="en-US" altLang="zh-CN" dirty="0"/>
          </a:p>
          <a:p>
            <a:r>
              <a:rPr lang="zh-CN" altLang="en-US" dirty="0"/>
              <a:t>输入</a:t>
            </a:r>
            <a:r>
              <a:rPr lang="en-US" altLang="zh-CN" dirty="0"/>
              <a:t>x t</a:t>
            </a:r>
            <a:r>
              <a:rPr lang="zh-CN" altLang="en-US" dirty="0"/>
              <a:t>时刻的图像，来预测此图像相对于某个</a:t>
            </a:r>
            <a:r>
              <a:rPr lang="en-US" altLang="zh-CN" dirty="0"/>
              <a:t>x 0</a:t>
            </a:r>
            <a:r>
              <a:rPr lang="zh-CN" altLang="en-US" dirty="0"/>
              <a:t>原图加入的噪声</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A311500-5529-4010-8FEC-5ECEC958B1B9}" type="slidenum">
              <a:rPr lang="zh-CN" altLang="en-US" smtClean="0"/>
              <a:t>8</a:t>
            </a:fld>
            <a:endParaRPr lang="zh-CN" altLang="en-US"/>
          </a:p>
        </p:txBody>
      </p:sp>
    </p:spTree>
    <p:extLst>
      <p:ext uri="{BB962C8B-B14F-4D97-AF65-F5344CB8AC3E}">
        <p14:creationId xmlns:p14="http://schemas.microsoft.com/office/powerpoint/2010/main" val="316514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1022C9-78CB-6923-FDD4-DACFA7318D1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2AD1A55-D11C-EACB-FFC3-3C0605695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2727454-0792-D69E-30F9-AA1D4E8F5E9A}"/>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11016BCE-84A1-DDCB-F3B4-4388663E4E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8E30A1-4315-8809-20E8-BA7D57EABBB7}"/>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1505488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81A7D-90CE-3724-93A5-17AD9434E6A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F538732-8CA5-F8E0-C4B7-74B80FAB964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E00F17-FB8C-2B12-8364-B7BEDF6E5C91}"/>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FBDB2096-E333-8F47-BB7F-549C03845E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956ECE-CA04-F26F-F7ED-E298A24B52CF}"/>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327501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9064C7-674A-1B1B-18A9-E178EE9004E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EA207F-9351-DBB4-C1FF-CA14EAAB88E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6079C4-18D8-AA09-1828-246BA81DB8C0}"/>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A851AD98-D308-E4F1-BCAD-1EA9E75327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606AB3-4A6D-698B-47D1-370976788A38}"/>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3265226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6B958-AE8E-B60A-83C3-BDB61F1CCE6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249D43-F025-717A-BAFE-EFC41DDE08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2719B5-7DF1-498E-E2F6-2603EE357757}"/>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18441F3B-8F7D-7543-3B8A-55BABE880B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133067-A971-5D19-6FED-53F4F0EE19C3}"/>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160937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5F488-A38D-B42F-FB87-41E58DB310E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7713A1D-2488-05F3-33FF-9D1D6B1989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FB417FA-0F1D-188D-AFD0-6A5162DC34EC}"/>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1B5B696C-42F4-526C-DEEC-1AAFBB07FC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04F74C-0AAE-6F9E-BF5E-D4975BA5C212}"/>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2522944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AD8DF-C449-CA3C-382A-AA4BDC61AB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989419-391C-E016-72D0-BD04CB2CBE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B4595F8-AEBD-5182-E920-6C9E917EF12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D891AC6-9B1C-1106-6CCC-71926F3DC66B}"/>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6" name="页脚占位符 5">
            <a:extLst>
              <a:ext uri="{FF2B5EF4-FFF2-40B4-BE49-F238E27FC236}">
                <a16:creationId xmlns:a16="http://schemas.microsoft.com/office/drawing/2014/main" id="{BE749EF6-EFAB-493E-6641-304DEBCCBF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423A67-4EAA-BB70-AD7B-324B60CBD7F5}"/>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338219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C671E-6A4D-0535-850A-92273AD0A68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C5A215-A6F0-546D-D3BC-425E7C08D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A616B0E-4B7A-8341-7CCA-EC5F65CF828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0C59216-D880-D365-89D5-70CF37275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E12410-8459-E8D7-FCD2-8DA75A99AED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CFA7CD3-A8CA-74CA-FAEC-98CCD458A5CA}"/>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8" name="页脚占位符 7">
            <a:extLst>
              <a:ext uri="{FF2B5EF4-FFF2-40B4-BE49-F238E27FC236}">
                <a16:creationId xmlns:a16="http://schemas.microsoft.com/office/drawing/2014/main" id="{3DF0A02B-FA0B-11D4-4FA8-9546D38F31F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2C1C55C-48A3-2302-7A50-DAB6BAE7E355}"/>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393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F1EDF-0E13-51B5-26AF-E1D664214EE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5A6479-899A-57DD-FF18-B350C7E6C75D}"/>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4" name="页脚占位符 3">
            <a:extLst>
              <a:ext uri="{FF2B5EF4-FFF2-40B4-BE49-F238E27FC236}">
                <a16:creationId xmlns:a16="http://schemas.microsoft.com/office/drawing/2014/main" id="{5B6F2397-DB3D-6AA2-D428-0B77221291A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29381FD-D1C8-8A64-6FD3-17DDEEFFFCB2}"/>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1236102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76C833-38F0-EE1E-D2E7-8597566FED86}"/>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3" name="页脚占位符 2">
            <a:extLst>
              <a:ext uri="{FF2B5EF4-FFF2-40B4-BE49-F238E27FC236}">
                <a16:creationId xmlns:a16="http://schemas.microsoft.com/office/drawing/2014/main" id="{8351A740-FC47-470B-7D81-6E729EF5C96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C1AB19-93CD-B9B6-BB07-521BB8A5FEA7}"/>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1278930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DF3CC-4D42-8E32-A57D-9015F59178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CAED2E1-D5A1-41C0-B8EC-0C3B34AB6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D93EFB1-D10B-618C-F55F-118E61F33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1D991D1-3BCE-1DE6-C237-40F23569CA9D}"/>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6" name="页脚占位符 5">
            <a:extLst>
              <a:ext uri="{FF2B5EF4-FFF2-40B4-BE49-F238E27FC236}">
                <a16:creationId xmlns:a16="http://schemas.microsoft.com/office/drawing/2014/main" id="{1E9BA71E-6953-BE20-E162-24A0B73717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F3C84D-D126-E4C1-42A9-EE4DEE1B711C}"/>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2057418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ADA78-91EE-6302-E3F1-78CA36A9D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82E027-792F-E678-3CB1-9832FE89B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3688955-B186-2033-E97C-9E013D99C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1E99EE4-D195-A8AE-0150-5BC27A4F97D5}"/>
              </a:ext>
            </a:extLst>
          </p:cNvPr>
          <p:cNvSpPr>
            <a:spLocks noGrp="1"/>
          </p:cNvSpPr>
          <p:nvPr>
            <p:ph type="dt" sz="half" idx="10"/>
          </p:nvPr>
        </p:nvSpPr>
        <p:spPr/>
        <p:txBody>
          <a:bodyPr/>
          <a:lstStyle/>
          <a:p>
            <a:fld id="{19F5BF85-ED32-4576-9EA2-304542CD554D}" type="datetimeFigureOut">
              <a:rPr lang="zh-CN" altLang="en-US" smtClean="0"/>
              <a:t>2024/3/12</a:t>
            </a:fld>
            <a:endParaRPr lang="zh-CN" altLang="en-US"/>
          </a:p>
        </p:txBody>
      </p:sp>
      <p:sp>
        <p:nvSpPr>
          <p:cNvPr id="6" name="页脚占位符 5">
            <a:extLst>
              <a:ext uri="{FF2B5EF4-FFF2-40B4-BE49-F238E27FC236}">
                <a16:creationId xmlns:a16="http://schemas.microsoft.com/office/drawing/2014/main" id="{8F444E6C-939C-89CD-173F-4A8D1C81EF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FABA52-3FA6-4487-534E-E914EF755C87}"/>
              </a:ext>
            </a:extLst>
          </p:cNvPr>
          <p:cNvSpPr>
            <a:spLocks noGrp="1"/>
          </p:cNvSpPr>
          <p:nvPr>
            <p:ph type="sldNum" sz="quarter" idx="12"/>
          </p:nvPr>
        </p:nvSpPr>
        <p:spPr/>
        <p:txBody>
          <a:body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573402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370BA82-F6E0-B7F8-8D62-086BBBE55A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505CC8A-01AE-00C1-F338-868ABA66BE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0FC5CD-DB62-3B6C-358A-42C420622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5BF85-ED32-4576-9EA2-304542CD554D}"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209E408A-441B-D4BE-00B1-BD34FE782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721B60-C338-E3C0-46C5-3AD78F905A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51EEE-81CE-4BEE-B59F-D88F60AC01C3}" type="slidenum">
              <a:rPr lang="zh-CN" altLang="en-US" smtClean="0"/>
              <a:t>‹#›</a:t>
            </a:fld>
            <a:endParaRPr lang="zh-CN" altLang="en-US"/>
          </a:p>
        </p:txBody>
      </p:sp>
    </p:spTree>
    <p:extLst>
      <p:ext uri="{BB962C8B-B14F-4D97-AF65-F5344CB8AC3E}">
        <p14:creationId xmlns:p14="http://schemas.microsoft.com/office/powerpoint/2010/main" val="1733490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3D3473-35A3-AA72-795B-64E6633E7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75674">
            <a:off x="-959319" y="-2074983"/>
            <a:ext cx="5371867" cy="4433452"/>
          </a:xfrm>
          <a:prstGeom prst="rect">
            <a:avLst/>
          </a:prstGeom>
        </p:spPr>
      </p:pic>
      <p:pic>
        <p:nvPicPr>
          <p:cNvPr id="5" name="图片 4">
            <a:extLst>
              <a:ext uri="{FF2B5EF4-FFF2-40B4-BE49-F238E27FC236}">
                <a16:creationId xmlns:a16="http://schemas.microsoft.com/office/drawing/2014/main" id="{5A788450-8A80-92E2-E47F-847484047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75674">
            <a:off x="9757408" y="3815724"/>
            <a:ext cx="4869185" cy="4018584"/>
          </a:xfrm>
          <a:prstGeom prst="rect">
            <a:avLst/>
          </a:prstGeom>
        </p:spPr>
      </p:pic>
      <p:sp>
        <p:nvSpPr>
          <p:cNvPr id="6" name="文本框 5">
            <a:extLst>
              <a:ext uri="{FF2B5EF4-FFF2-40B4-BE49-F238E27FC236}">
                <a16:creationId xmlns:a16="http://schemas.microsoft.com/office/drawing/2014/main" id="{F0225F64-9750-ADD9-A781-125D40F9F209}"/>
              </a:ext>
            </a:extLst>
          </p:cNvPr>
          <p:cNvSpPr txBox="1"/>
          <p:nvPr/>
        </p:nvSpPr>
        <p:spPr>
          <a:xfrm>
            <a:off x="2083979" y="2641779"/>
            <a:ext cx="7990346" cy="1014730"/>
          </a:xfrm>
          <a:prstGeom prst="rect">
            <a:avLst/>
          </a:prstGeom>
          <a:noFill/>
        </p:spPr>
        <p:txBody>
          <a:bodyPr wrap="square" rtlCol="0">
            <a:spAutoFit/>
          </a:bodyPr>
          <a:lstStyle/>
          <a:p>
            <a:pPr algn="ctr"/>
            <a:r>
              <a:rPr lang="zh-CN" altLang="en-US" sz="6000" b="1" dirty="0">
                <a:solidFill>
                  <a:srgbClr val="357893"/>
                </a:solidFill>
                <a:latin typeface="微软雅黑" panose="020B0503020204020204" charset="-122"/>
                <a:ea typeface="微软雅黑" panose="020B0503020204020204" charset="-122"/>
              </a:rPr>
              <a:t>扩散模型</a:t>
            </a:r>
          </a:p>
        </p:txBody>
      </p:sp>
      <p:sp>
        <p:nvSpPr>
          <p:cNvPr id="7" name="文本框 6">
            <a:extLst>
              <a:ext uri="{FF2B5EF4-FFF2-40B4-BE49-F238E27FC236}">
                <a16:creationId xmlns:a16="http://schemas.microsoft.com/office/drawing/2014/main" id="{E2BAB2FE-43CA-E62D-0F12-8FFB717D80FA}"/>
              </a:ext>
            </a:extLst>
          </p:cNvPr>
          <p:cNvSpPr txBox="1"/>
          <p:nvPr/>
        </p:nvSpPr>
        <p:spPr>
          <a:xfrm>
            <a:off x="1762328" y="3593824"/>
            <a:ext cx="8667344" cy="584775"/>
          </a:xfrm>
          <a:prstGeom prst="rect">
            <a:avLst/>
          </a:prstGeom>
          <a:noFill/>
        </p:spPr>
        <p:txBody>
          <a:bodyPr wrap="square" rtlCol="0">
            <a:spAutoFit/>
          </a:bodyPr>
          <a:lstStyle/>
          <a:p>
            <a:pPr algn="ctr"/>
            <a:r>
              <a:rPr lang="en-US" altLang="zh-CN" sz="3200" dirty="0">
                <a:solidFill>
                  <a:srgbClr val="357893"/>
                </a:solidFill>
                <a:latin typeface="Arial"/>
                <a:ea typeface="微软雅黑"/>
              </a:rPr>
              <a:t>DDPM (Denoising Diffusion Probabilistic Model)</a:t>
            </a:r>
          </a:p>
        </p:txBody>
      </p:sp>
      <p:sp>
        <p:nvSpPr>
          <p:cNvPr id="8" name="文本框 7">
            <a:extLst>
              <a:ext uri="{FF2B5EF4-FFF2-40B4-BE49-F238E27FC236}">
                <a16:creationId xmlns:a16="http://schemas.microsoft.com/office/drawing/2014/main" id="{8CA9C5AE-6FEB-4CAA-5DFE-4572AA2AFEC5}"/>
              </a:ext>
            </a:extLst>
          </p:cNvPr>
          <p:cNvSpPr txBox="1"/>
          <p:nvPr/>
        </p:nvSpPr>
        <p:spPr>
          <a:xfrm>
            <a:off x="3810909" y="4657438"/>
            <a:ext cx="4570181" cy="473206"/>
          </a:xfrm>
          <a:prstGeom prst="rect">
            <a:avLst/>
          </a:prstGeom>
          <a:noFill/>
        </p:spPr>
        <p:txBody>
          <a:bodyPr vert="horz" wrap="square" rtlCol="0">
            <a:spAutoFit/>
          </a:bodyPr>
          <a:lstStyle/>
          <a:p>
            <a:pPr>
              <a:lnSpc>
                <a:spcPct val="150000"/>
              </a:lnSpc>
            </a:pPr>
            <a:r>
              <a:rPr lang="zh-CN" altLang="en-US" dirty="0">
                <a:solidFill>
                  <a:srgbClr val="357893"/>
                </a:solidFill>
                <a:latin typeface="造字工房力黑（非商用）常规体" pitchFamily="2" charset="-122"/>
                <a:ea typeface="造字工房力黑（非商用）常规体" pitchFamily="2" charset="-122"/>
              </a:rPr>
              <a:t>汇报人：国思捷    汇报时间：</a:t>
            </a:r>
            <a:r>
              <a:rPr lang="en-US" altLang="zh-CN" dirty="0">
                <a:solidFill>
                  <a:srgbClr val="357893"/>
                </a:solidFill>
                <a:latin typeface="造字工房力黑（非商用）常规体" pitchFamily="2" charset="-122"/>
                <a:ea typeface="造字工房力黑（非商用）常规体" pitchFamily="2" charset="-122"/>
              </a:rPr>
              <a:t>2024 </a:t>
            </a:r>
            <a:r>
              <a:rPr lang="zh-CN" altLang="en-US" dirty="0">
                <a:solidFill>
                  <a:srgbClr val="357893"/>
                </a:solidFill>
                <a:latin typeface="造字工房力黑（非商用）常规体" pitchFamily="2" charset="-122"/>
                <a:ea typeface="造字工房力黑（非商用）常规体" pitchFamily="2" charset="-122"/>
              </a:rPr>
              <a:t>年 </a:t>
            </a:r>
            <a:r>
              <a:rPr lang="en-US" altLang="zh-CN" dirty="0">
                <a:solidFill>
                  <a:srgbClr val="357893"/>
                </a:solidFill>
                <a:latin typeface="造字工房力黑（非商用）常规体" pitchFamily="2" charset="-122"/>
                <a:ea typeface="造字工房力黑（非商用）常规体" pitchFamily="2" charset="-122"/>
              </a:rPr>
              <a:t>3 </a:t>
            </a:r>
            <a:r>
              <a:rPr lang="zh-CN" altLang="en-US" dirty="0">
                <a:solidFill>
                  <a:srgbClr val="357893"/>
                </a:solidFill>
                <a:latin typeface="造字工房力黑（非商用）常规体" pitchFamily="2" charset="-122"/>
                <a:ea typeface="造字工房力黑（非商用）常规体" pitchFamily="2" charset="-122"/>
              </a:rPr>
              <a:t>月 </a:t>
            </a:r>
          </a:p>
        </p:txBody>
      </p:sp>
    </p:spTree>
    <p:extLst>
      <p:ext uri="{BB962C8B-B14F-4D97-AF65-F5344CB8AC3E}">
        <p14:creationId xmlns:p14="http://schemas.microsoft.com/office/powerpoint/2010/main" val="1625232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199082" y="74645"/>
            <a:ext cx="3449187" cy="737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rPr>
              <a:t>不同生成模型的对比</a:t>
            </a:r>
          </a:p>
        </p:txBody>
      </p:sp>
      <p:pic>
        <p:nvPicPr>
          <p:cNvPr id="3" name="图片 2">
            <a:extLst>
              <a:ext uri="{FF2B5EF4-FFF2-40B4-BE49-F238E27FC236}">
                <a16:creationId xmlns:a16="http://schemas.microsoft.com/office/drawing/2014/main" id="{E64BDCD6-FB72-7AB8-33A3-A4AD7DC86C1D}"/>
              </a:ext>
            </a:extLst>
          </p:cNvPr>
          <p:cNvPicPr>
            <a:picLocks noChangeAspect="1"/>
          </p:cNvPicPr>
          <p:nvPr/>
        </p:nvPicPr>
        <p:blipFill>
          <a:blip r:embed="rId3"/>
          <a:stretch>
            <a:fillRect/>
          </a:stretch>
        </p:blipFill>
        <p:spPr>
          <a:xfrm>
            <a:off x="199082" y="659267"/>
            <a:ext cx="5904917" cy="2149068"/>
          </a:xfrm>
          <a:prstGeom prst="rect">
            <a:avLst/>
          </a:prstGeom>
        </p:spPr>
      </p:pic>
      <p:pic>
        <p:nvPicPr>
          <p:cNvPr id="6" name="图片 5">
            <a:extLst>
              <a:ext uri="{FF2B5EF4-FFF2-40B4-BE49-F238E27FC236}">
                <a16:creationId xmlns:a16="http://schemas.microsoft.com/office/drawing/2014/main" id="{BDF21AED-1444-02E2-0418-7F5AFB8DBD0A}"/>
              </a:ext>
            </a:extLst>
          </p:cNvPr>
          <p:cNvPicPr>
            <a:picLocks noChangeAspect="1"/>
          </p:cNvPicPr>
          <p:nvPr/>
        </p:nvPicPr>
        <p:blipFill>
          <a:blip r:embed="rId4"/>
          <a:stretch>
            <a:fillRect/>
          </a:stretch>
        </p:blipFill>
        <p:spPr>
          <a:xfrm>
            <a:off x="104424" y="2808335"/>
            <a:ext cx="5991576" cy="1026552"/>
          </a:xfrm>
          <a:prstGeom prst="rect">
            <a:avLst/>
          </a:prstGeom>
        </p:spPr>
      </p:pic>
      <p:sp>
        <p:nvSpPr>
          <p:cNvPr id="7" name="文本框 6">
            <a:extLst>
              <a:ext uri="{FF2B5EF4-FFF2-40B4-BE49-F238E27FC236}">
                <a16:creationId xmlns:a16="http://schemas.microsoft.com/office/drawing/2014/main" id="{62293C3B-F911-7780-F251-D35C1C241E97}"/>
              </a:ext>
            </a:extLst>
          </p:cNvPr>
          <p:cNvSpPr txBox="1"/>
          <p:nvPr/>
        </p:nvSpPr>
        <p:spPr>
          <a:xfrm>
            <a:off x="6096000" y="1016858"/>
            <a:ext cx="6096000" cy="1477328"/>
          </a:xfrm>
          <a:prstGeom prst="rect">
            <a:avLst/>
          </a:prstGeom>
          <a:noFill/>
        </p:spPr>
        <p:txBody>
          <a:bodyPr wrap="square" rtlCol="0">
            <a:spAutoFit/>
          </a:bodyPr>
          <a:lstStyle/>
          <a:p>
            <a:r>
              <a:rPr lang="en-US" altLang="zh-CN" b="1" dirty="0">
                <a:solidFill>
                  <a:srgbClr val="0070C0"/>
                </a:solidFill>
                <a:latin typeface="微软雅黑" panose="020B0503020204020204" pitchFamily="34" charset="-122"/>
                <a:ea typeface="微软雅黑" panose="020B0503020204020204" pitchFamily="34" charset="-122"/>
              </a:rPr>
              <a:t>GAN</a:t>
            </a:r>
          </a:p>
          <a:p>
            <a:r>
              <a:rPr lang="en-US" altLang="zh-CN" dirty="0">
                <a:latin typeface="微软雅黑" panose="020B0503020204020204" pitchFamily="34" charset="-122"/>
                <a:ea typeface="微软雅黑" panose="020B0503020204020204" pitchFamily="34" charset="-122"/>
              </a:rPr>
              <a:t>GAN</a:t>
            </a:r>
            <a:r>
              <a:rPr lang="zh-CN" altLang="en-US" dirty="0">
                <a:latin typeface="微软雅黑" panose="020B0503020204020204" pitchFamily="34" charset="-122"/>
                <a:ea typeface="微软雅黑" panose="020B0503020204020204" pitchFamily="34" charset="-122"/>
              </a:rPr>
              <a:t>只需要通过两个对抗的神经网络（生成器和判别器）之间的博弈来学习生成样本的分布；</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GAN</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训练过程相对不稳定</a:t>
            </a:r>
            <a:r>
              <a:rPr lang="zh-CN" altLang="en-US" dirty="0">
                <a:latin typeface="微软雅黑" panose="020B0503020204020204" pitchFamily="34" charset="-122"/>
                <a:ea typeface="微软雅黑" panose="020B0503020204020204" pitchFamily="34" charset="-122"/>
              </a:rPr>
              <a:t>，容易出现模式崩溃和模式塌陷等问题。</a:t>
            </a:r>
          </a:p>
        </p:txBody>
      </p:sp>
      <p:sp>
        <p:nvSpPr>
          <p:cNvPr id="8" name="文本框 7">
            <a:extLst>
              <a:ext uri="{FF2B5EF4-FFF2-40B4-BE49-F238E27FC236}">
                <a16:creationId xmlns:a16="http://schemas.microsoft.com/office/drawing/2014/main" id="{17860103-F81B-87FC-65FD-5D4077F7655F}"/>
              </a:ext>
            </a:extLst>
          </p:cNvPr>
          <p:cNvSpPr txBox="1"/>
          <p:nvPr/>
        </p:nvSpPr>
        <p:spPr>
          <a:xfrm>
            <a:off x="6096000" y="3055567"/>
            <a:ext cx="5904917" cy="1477328"/>
          </a:xfrm>
          <a:prstGeom prst="rect">
            <a:avLst/>
          </a:prstGeom>
          <a:noFill/>
        </p:spPr>
        <p:txBody>
          <a:bodyPr wrap="square" rtlCol="0">
            <a:spAutoFit/>
          </a:bodyPr>
          <a:lstStyle/>
          <a:p>
            <a:r>
              <a:rPr lang="en-US" altLang="zh-CN" b="1" dirty="0">
                <a:solidFill>
                  <a:srgbClr val="0070C0"/>
                </a:solidFill>
                <a:latin typeface="微软雅黑" panose="020B0503020204020204" pitchFamily="34" charset="-122"/>
                <a:ea typeface="微软雅黑" panose="020B0503020204020204" pitchFamily="34" charset="-122"/>
              </a:rPr>
              <a:t>VAE</a:t>
            </a:r>
          </a:p>
          <a:p>
            <a:r>
              <a:rPr lang="en-US" altLang="zh-CN" dirty="0">
                <a:latin typeface="微软雅黑" panose="020B0503020204020204" pitchFamily="34" charset="-122"/>
                <a:ea typeface="微软雅黑" panose="020B0503020204020204" pitchFamily="34" charset="-122"/>
              </a:rPr>
              <a:t>VAE</a:t>
            </a:r>
            <a:r>
              <a:rPr lang="zh-CN" altLang="en-US" dirty="0">
                <a:latin typeface="微软雅黑" panose="020B0503020204020204" pitchFamily="34" charset="-122"/>
                <a:ea typeface="微软雅黑" panose="020B0503020204020204" pitchFamily="34" charset="-122"/>
              </a:rPr>
              <a:t>能够学习数据的低维表示，将高维数据映射到潜在空间，并</a:t>
            </a:r>
            <a:r>
              <a:rPr lang="zh-CN" altLang="en-US" dirty="0">
                <a:solidFill>
                  <a:srgbClr val="FF0000"/>
                </a:solidFill>
                <a:latin typeface="微软雅黑" panose="020B0503020204020204" pitchFamily="34" charset="-122"/>
                <a:ea typeface="微软雅黑" panose="020B0503020204020204" pitchFamily="34" charset="-122"/>
              </a:rPr>
              <a:t>通过潜在空间的采样来生成新样本</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但与此同时，</a:t>
            </a:r>
            <a:r>
              <a:rPr lang="zh-CN" altLang="en-US" dirty="0">
                <a:solidFill>
                  <a:srgbClr val="FF0000"/>
                </a:solidFill>
                <a:latin typeface="微软雅黑" panose="020B0503020204020204" pitchFamily="34" charset="-122"/>
                <a:ea typeface="微软雅黑" panose="020B0503020204020204" pitchFamily="34" charset="-122"/>
              </a:rPr>
              <a:t>对于高维数据</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VAE</a:t>
            </a:r>
            <a:r>
              <a:rPr lang="zh-CN" altLang="en-US" dirty="0">
                <a:latin typeface="微软雅黑" panose="020B0503020204020204" pitchFamily="34" charset="-122"/>
                <a:ea typeface="微软雅黑" panose="020B0503020204020204" pitchFamily="34" charset="-122"/>
              </a:rPr>
              <a:t>的学习过程可能变得困难，需要更复杂的模型结构和更大的训练数据。</a:t>
            </a:r>
          </a:p>
        </p:txBody>
      </p:sp>
      <p:sp>
        <p:nvSpPr>
          <p:cNvPr id="9" name="文本框 8">
            <a:extLst>
              <a:ext uri="{FF2B5EF4-FFF2-40B4-BE49-F238E27FC236}">
                <a16:creationId xmlns:a16="http://schemas.microsoft.com/office/drawing/2014/main" id="{B8749591-1AD6-A80E-93FC-CAFE64E451A4}"/>
              </a:ext>
            </a:extLst>
          </p:cNvPr>
          <p:cNvSpPr txBox="1"/>
          <p:nvPr/>
        </p:nvSpPr>
        <p:spPr>
          <a:xfrm>
            <a:off x="195083" y="4780127"/>
            <a:ext cx="11801834" cy="917421"/>
          </a:xfrm>
          <a:prstGeom prst="rect">
            <a:avLst/>
          </a:prstGeom>
          <a:noFill/>
        </p:spPr>
        <p:txBody>
          <a:bodyPr wrap="square" rtlCol="0">
            <a:spAutoFit/>
          </a:bodyPr>
          <a:lstStyle/>
          <a:p>
            <a:r>
              <a:rPr lang="en-US" altLang="zh-CN" b="1" dirty="0">
                <a:solidFill>
                  <a:srgbClr val="0070C0"/>
                </a:solidFill>
                <a:latin typeface="微软雅黑" panose="020B0503020204020204" pitchFamily="34" charset="-122"/>
                <a:ea typeface="微软雅黑" panose="020B0503020204020204" pitchFamily="34" charset="-122"/>
              </a:rPr>
              <a:t>Diffusion</a:t>
            </a:r>
          </a:p>
          <a:p>
            <a:r>
              <a:rPr lang="en-US" altLang="zh-CN" dirty="0">
                <a:latin typeface="微软雅黑" panose="020B0503020204020204" pitchFamily="34" charset="-122"/>
                <a:ea typeface="微软雅黑" panose="020B0503020204020204" pitchFamily="34" charset="-122"/>
              </a:rPr>
              <a:t>Diffusion</a:t>
            </a:r>
            <a:r>
              <a:rPr lang="zh-CN" altLang="en-US" dirty="0">
                <a:latin typeface="微软雅黑" panose="020B0503020204020204" pitchFamily="34" charset="-122"/>
                <a:ea typeface="微软雅黑" panose="020B0503020204020204" pitchFamily="34" charset="-122"/>
              </a:rPr>
              <a:t>模型通过</a:t>
            </a:r>
            <a:r>
              <a:rPr lang="zh-CN" altLang="en-US" dirty="0">
                <a:solidFill>
                  <a:srgbClr val="FF0000"/>
                </a:solidFill>
                <a:latin typeface="微软雅黑" panose="020B0503020204020204" pitchFamily="34" charset="-122"/>
                <a:ea typeface="微软雅黑" panose="020B0503020204020204" pitchFamily="34" charset="-122"/>
              </a:rPr>
              <a:t>逐步减小噪声的方差</a:t>
            </a:r>
            <a:r>
              <a:rPr lang="zh-CN" altLang="en-US" dirty="0">
                <a:latin typeface="微软雅黑" panose="020B0503020204020204" pitchFamily="34" charset="-122"/>
                <a:ea typeface="微软雅黑" panose="020B0503020204020204" pitchFamily="34" charset="-122"/>
              </a:rPr>
              <a:t>来生成样本，而不需要额外的先验编码器来为多个合理的注释提供潜在变量；</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Diffusion</a:t>
            </a:r>
            <a:r>
              <a:rPr lang="zh-CN" altLang="en-US" dirty="0">
                <a:latin typeface="微软雅黑" panose="020B0503020204020204" pitchFamily="34" charset="-122"/>
                <a:ea typeface="微软雅黑" panose="020B0503020204020204" pitchFamily="34" charset="-122"/>
              </a:rPr>
              <a:t>模型的训练相对复杂，需要进行</a:t>
            </a:r>
            <a:r>
              <a:rPr lang="zh-CN" altLang="en-US" dirty="0">
                <a:solidFill>
                  <a:srgbClr val="FF0000"/>
                </a:solidFill>
                <a:latin typeface="微软雅黑" panose="020B0503020204020204" pitchFamily="34" charset="-122"/>
                <a:ea typeface="微软雅黑" panose="020B0503020204020204" pitchFamily="34" charset="-122"/>
              </a:rPr>
              <a:t>逆向过程的推断</a:t>
            </a:r>
            <a:r>
              <a:rPr lang="zh-CN" altLang="en-US" dirty="0">
                <a:latin typeface="微软雅黑" panose="020B0503020204020204" pitchFamily="34" charset="-122"/>
                <a:ea typeface="微软雅黑" panose="020B0503020204020204" pitchFamily="34" charset="-122"/>
              </a:rPr>
              <a:t>，可能需要更多的计算资源和更长的训练时间。</a:t>
            </a:r>
          </a:p>
        </p:txBody>
      </p:sp>
    </p:spTree>
    <p:extLst>
      <p:ext uri="{BB962C8B-B14F-4D97-AF65-F5344CB8AC3E}">
        <p14:creationId xmlns:p14="http://schemas.microsoft.com/office/powerpoint/2010/main" val="1676052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227073" y="102637"/>
            <a:ext cx="2637425" cy="63448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Arial Black"/>
                <a:ea typeface="微软雅黑"/>
              </a:rPr>
              <a:t>论文背景及贡献</a:t>
            </a:r>
            <a:endPar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endParaRPr>
          </a:p>
        </p:txBody>
      </p:sp>
      <p:sp>
        <p:nvSpPr>
          <p:cNvPr id="2" name="文本框 1">
            <a:extLst>
              <a:ext uri="{FF2B5EF4-FFF2-40B4-BE49-F238E27FC236}">
                <a16:creationId xmlns:a16="http://schemas.microsoft.com/office/drawing/2014/main" id="{4700B146-EF49-B376-60D0-456D887AA6A1}"/>
              </a:ext>
            </a:extLst>
          </p:cNvPr>
          <p:cNvSpPr txBox="1"/>
          <p:nvPr/>
        </p:nvSpPr>
        <p:spPr>
          <a:xfrm>
            <a:off x="373224" y="1203647"/>
            <a:ext cx="10346657"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多模态医学图像集成问题</a:t>
            </a:r>
            <a:r>
              <a:rPr lang="zh-CN" altLang="en-US" sz="2000" dirty="0">
                <a:latin typeface="微软雅黑" panose="020B0503020204020204" pitchFamily="34" charset="-122"/>
                <a:ea typeface="微软雅黑" panose="020B0503020204020204" pitchFamily="34" charset="-122"/>
              </a:rPr>
              <a:t>：由于不同模态医学图像的解剖信息不同，因此不同模态提供的可靠性也可能不同。因此，在组合多模态医学图像信息时考虑不同模态医学图像的可靠性仍然具有挑战性。</a:t>
            </a:r>
          </a:p>
        </p:txBody>
      </p:sp>
      <p:sp>
        <p:nvSpPr>
          <p:cNvPr id="6" name="文本框 5">
            <a:extLst>
              <a:ext uri="{FF2B5EF4-FFF2-40B4-BE49-F238E27FC236}">
                <a16:creationId xmlns:a16="http://schemas.microsoft.com/office/drawing/2014/main" id="{DBC0B52C-0B17-365E-42C1-6B8FD44929B0}"/>
              </a:ext>
            </a:extLst>
          </p:cNvPr>
          <p:cNvSpPr txBox="1"/>
          <p:nvPr/>
        </p:nvSpPr>
        <p:spPr>
          <a:xfrm>
            <a:off x="373224" y="2413338"/>
            <a:ext cx="10935478" cy="201870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提出了</a:t>
            </a:r>
            <a:r>
              <a:rPr lang="en-US" altLang="zh-CN" dirty="0">
                <a:latin typeface="微软雅黑" panose="020B0503020204020204" pitchFamily="34" charset="-122"/>
                <a:ea typeface="微软雅黑" panose="020B0503020204020204" pitchFamily="34" charset="-122"/>
              </a:rPr>
              <a:t>EI-DDPM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evidence-identified DDPM</a:t>
            </a:r>
            <a:r>
              <a:rPr lang="zh-CN" altLang="en-US" dirty="0">
                <a:latin typeface="微软雅黑" panose="020B0503020204020204" pitchFamily="34" charset="-122"/>
                <a:ea typeface="微软雅黑" panose="020B0503020204020204" pitchFamily="34" charset="-122"/>
              </a:rPr>
              <a:t>）网络模型，它提供了部署</a:t>
            </a:r>
            <a:r>
              <a:rPr lang="en-US" altLang="zh-CN" dirty="0">
                <a:latin typeface="微软雅黑" panose="020B0503020204020204" pitchFamily="34" charset="-122"/>
                <a:ea typeface="微软雅黑" panose="020B0503020204020204" pitchFamily="34" charset="-122"/>
              </a:rPr>
              <a:t>DDPM</a:t>
            </a:r>
            <a:r>
              <a:rPr lang="zh-CN" altLang="en-US" dirty="0">
                <a:latin typeface="微软雅黑" panose="020B0503020204020204" pitchFamily="34" charset="-122"/>
                <a:ea typeface="微软雅黑" panose="020B0503020204020204" pitchFamily="34" charset="-122"/>
              </a:rPr>
              <a:t>算法时集成多模态</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医学图像的解决方案；</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提出的 </a:t>
            </a:r>
            <a:r>
              <a:rPr lang="en-US" altLang="zh-CN" dirty="0">
                <a:latin typeface="微软雅黑" panose="020B0503020204020204" pitchFamily="34" charset="-122"/>
                <a:ea typeface="微软雅黑" panose="020B0503020204020204" pitchFamily="34" charset="-122"/>
              </a:rPr>
              <a:t>EIL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evidence-identified layer</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CDO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contextual discounting operator</a:t>
            </a:r>
            <a:r>
              <a:rPr lang="zh-CN" altLang="en-US" dirty="0">
                <a:latin typeface="微软雅黑" panose="020B0503020204020204" pitchFamily="34" charset="-122"/>
                <a:ea typeface="微软雅黑" panose="020B0503020204020204" pitchFamily="34" charset="-122"/>
              </a:rPr>
              <a:t>）应用上下文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折扣引导 </a:t>
            </a:r>
            <a:r>
              <a:rPr lang="en-US" altLang="zh-CN" dirty="0">
                <a:latin typeface="微软雅黑" panose="020B0503020204020204" pitchFamily="34" charset="-122"/>
                <a:ea typeface="微软雅黑" panose="020B0503020204020204" pitchFamily="34" charset="-122"/>
              </a:rPr>
              <a:t>DST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Dempster-Shafer theory</a:t>
            </a:r>
            <a:r>
              <a:rPr lang="zh-CN" altLang="en-US" dirty="0">
                <a:latin typeface="微软雅黑" panose="020B0503020204020204" pitchFamily="34" charset="-122"/>
                <a:ea typeface="微软雅黑" panose="020B0503020204020204" pitchFamily="34" charset="-122"/>
              </a:rPr>
              <a:t>）来解析来自不同模式的医学图像的信息的可靠性。这允</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许将多模态医学图像与其可靠性相对应的学习权重进行集成；</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使用 </a:t>
            </a:r>
            <a:r>
              <a:rPr lang="en-US" altLang="zh-CN" dirty="0" err="1">
                <a:latin typeface="微软雅黑" panose="020B0503020204020204" pitchFamily="34" charset="-122"/>
                <a:ea typeface="微软雅黑" panose="020B0503020204020204" pitchFamily="34" charset="-122"/>
              </a:rPr>
              <a:t>BraTS</a:t>
            </a:r>
            <a:r>
              <a:rPr lang="en-US" altLang="zh-CN" dirty="0">
                <a:latin typeface="微软雅黑" panose="020B0503020204020204" pitchFamily="34" charset="-122"/>
                <a:ea typeface="微软雅黑" panose="020B0503020204020204" pitchFamily="34" charset="-122"/>
              </a:rPr>
              <a:t> 2021 [12] </a:t>
            </a:r>
            <a:r>
              <a:rPr lang="zh-CN" altLang="en-US" dirty="0">
                <a:latin typeface="微软雅黑" panose="020B0503020204020204" pitchFamily="34" charset="-122"/>
                <a:ea typeface="微软雅黑" panose="020B0503020204020204" pitchFamily="34" charset="-122"/>
              </a:rPr>
              <a:t>数据集进行脑肿瘤分割，使用肝脏 </a:t>
            </a:r>
            <a:r>
              <a:rPr lang="en-US" altLang="zh-CN" dirty="0">
                <a:latin typeface="微软雅黑" panose="020B0503020204020204" pitchFamily="34" charset="-122"/>
                <a:ea typeface="微软雅黑" panose="020B0503020204020204" pitchFamily="34" charset="-122"/>
              </a:rPr>
              <a:t>MRI </a:t>
            </a:r>
            <a:r>
              <a:rPr lang="zh-CN" altLang="en-US" dirty="0">
                <a:latin typeface="微软雅黑" panose="020B0503020204020204" pitchFamily="34" charset="-122"/>
                <a:ea typeface="微软雅黑" panose="020B0503020204020204" pitchFamily="34" charset="-122"/>
              </a:rPr>
              <a:t>数据集进行肝肿瘤分割，进行了广泛的</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实验。实验结果证明 </a:t>
            </a:r>
            <a:r>
              <a:rPr lang="en-US" altLang="zh-CN" dirty="0">
                <a:latin typeface="微软雅黑" panose="020B0503020204020204" pitchFamily="34" charset="-122"/>
                <a:ea typeface="微软雅黑" panose="020B0503020204020204" pitchFamily="34" charset="-122"/>
              </a:rPr>
              <a:t>EI-DDPM </a:t>
            </a:r>
            <a:r>
              <a:rPr lang="zh-CN" altLang="en-US" dirty="0">
                <a:latin typeface="微软雅黑" panose="020B0503020204020204" pitchFamily="34" charset="-122"/>
                <a:ea typeface="微软雅黑" panose="020B0503020204020204" pitchFamily="34" charset="-122"/>
              </a:rPr>
              <a:t>相对于其他最先进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SoTA</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方法的优越性。</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7536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105775" y="186614"/>
            <a:ext cx="3439858" cy="5691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dirty="0">
                <a:latin typeface="Arial Black"/>
                <a:ea typeface="微软雅黑"/>
              </a:rPr>
              <a:t>EI-DDPM</a:t>
            </a:r>
            <a:r>
              <a:rPr lang="zh-CN" altLang="en-US" dirty="0">
                <a:latin typeface="Arial Black"/>
                <a:ea typeface="微软雅黑"/>
              </a:rPr>
              <a:t>网络架构</a:t>
            </a:r>
            <a:endParaRPr kumimoji="0" lang="zh-CN" altLang="en-US" b="1" i="0" u="none" strike="noStrike" kern="1200" cap="none" spc="0" normalizeH="0" baseline="0" noProof="0" dirty="0">
              <a:ln>
                <a:noFill/>
              </a:ln>
              <a:solidFill>
                <a:srgbClr val="225570"/>
              </a:solidFill>
              <a:effectLst/>
              <a:uLnTx/>
              <a:uFillTx/>
              <a:latin typeface="Arial Black"/>
              <a:ea typeface="微软雅黑"/>
              <a:cs typeface="+mj-cs"/>
            </a:endParaRPr>
          </a:p>
        </p:txBody>
      </p:sp>
      <p:pic>
        <p:nvPicPr>
          <p:cNvPr id="5" name="图片 4">
            <a:extLst>
              <a:ext uri="{FF2B5EF4-FFF2-40B4-BE49-F238E27FC236}">
                <a16:creationId xmlns:a16="http://schemas.microsoft.com/office/drawing/2014/main" id="{9D68BF69-D3FA-CEF4-16A1-1D794DDC46C6}"/>
              </a:ext>
            </a:extLst>
          </p:cNvPr>
          <p:cNvPicPr>
            <a:picLocks noChangeAspect="1"/>
          </p:cNvPicPr>
          <p:nvPr/>
        </p:nvPicPr>
        <p:blipFill>
          <a:blip r:embed="rId3"/>
          <a:stretch>
            <a:fillRect/>
          </a:stretch>
        </p:blipFill>
        <p:spPr>
          <a:xfrm>
            <a:off x="1958331" y="1230863"/>
            <a:ext cx="8275337" cy="4396273"/>
          </a:xfrm>
          <a:prstGeom prst="rect">
            <a:avLst/>
          </a:prstGeom>
        </p:spPr>
      </p:pic>
      <p:sp>
        <p:nvSpPr>
          <p:cNvPr id="6" name="文本框 5">
            <a:extLst>
              <a:ext uri="{FF2B5EF4-FFF2-40B4-BE49-F238E27FC236}">
                <a16:creationId xmlns:a16="http://schemas.microsoft.com/office/drawing/2014/main" id="{7EF9A9CC-A956-F895-95C1-3994BC287630}"/>
              </a:ext>
            </a:extLst>
          </p:cNvPr>
          <p:cNvSpPr txBox="1"/>
          <p:nvPr/>
        </p:nvSpPr>
        <p:spPr>
          <a:xfrm>
            <a:off x="9199983" y="4320075"/>
            <a:ext cx="1210588" cy="338554"/>
          </a:xfrm>
          <a:prstGeom prst="rect">
            <a:avLst/>
          </a:prstGeom>
          <a:noFill/>
        </p:spPr>
        <p:txBody>
          <a:bodyPr wrap="none" rtlCol="0">
            <a:spAutoFit/>
          </a:bodyPr>
          <a:lstStyle/>
          <a:p>
            <a:r>
              <a:rPr lang="zh-CN" altLang="en-US" sz="1600" b="1" dirty="0">
                <a:solidFill>
                  <a:srgbClr val="00B050"/>
                </a:solidFill>
                <a:latin typeface="微软雅黑" panose="020B0503020204020204" pitchFamily="34" charset="-122"/>
                <a:ea typeface="微软雅黑" panose="020B0503020204020204" pitchFamily="34" charset="-122"/>
              </a:rPr>
              <a:t>证据识别层</a:t>
            </a:r>
          </a:p>
        </p:txBody>
      </p:sp>
      <p:sp>
        <p:nvSpPr>
          <p:cNvPr id="7" name="文本框 6">
            <a:extLst>
              <a:ext uri="{FF2B5EF4-FFF2-40B4-BE49-F238E27FC236}">
                <a16:creationId xmlns:a16="http://schemas.microsoft.com/office/drawing/2014/main" id="{65C8D432-C2C3-98C4-B10E-9935AA7122C0}"/>
              </a:ext>
            </a:extLst>
          </p:cNvPr>
          <p:cNvSpPr txBox="1"/>
          <p:nvPr/>
        </p:nvSpPr>
        <p:spPr>
          <a:xfrm>
            <a:off x="6161313" y="1145562"/>
            <a:ext cx="1005403" cy="338554"/>
          </a:xfrm>
          <a:prstGeom prst="rect">
            <a:avLst/>
          </a:prstGeom>
          <a:noFill/>
        </p:spPr>
        <p:txBody>
          <a:bodyPr wrap="none" rtlCol="0">
            <a:spAutoFit/>
          </a:bodyPr>
          <a:lstStyle/>
          <a:p>
            <a:r>
              <a:rPr lang="zh-CN" altLang="en-US" sz="1600" b="1" dirty="0">
                <a:solidFill>
                  <a:schemeClr val="accent2"/>
                </a:solidFill>
                <a:latin typeface="微软雅黑" panose="020B0503020204020204" pitchFamily="34" charset="-122"/>
                <a:ea typeface="微软雅黑" panose="020B0503020204020204" pitchFamily="34" charset="-122"/>
              </a:rPr>
              <a:t>初步整合</a:t>
            </a:r>
          </a:p>
        </p:txBody>
      </p:sp>
      <p:sp>
        <p:nvSpPr>
          <p:cNvPr id="8" name="文本框 7">
            <a:extLst>
              <a:ext uri="{FF2B5EF4-FFF2-40B4-BE49-F238E27FC236}">
                <a16:creationId xmlns:a16="http://schemas.microsoft.com/office/drawing/2014/main" id="{EC8BCEA8-7304-B5CD-59DC-56CA9392C456}"/>
              </a:ext>
            </a:extLst>
          </p:cNvPr>
          <p:cNvSpPr txBox="1"/>
          <p:nvPr/>
        </p:nvSpPr>
        <p:spPr>
          <a:xfrm>
            <a:off x="7386733" y="2193700"/>
            <a:ext cx="1005403" cy="338554"/>
          </a:xfrm>
          <a:prstGeom prst="rect">
            <a:avLst/>
          </a:prstGeom>
          <a:noFill/>
        </p:spPr>
        <p:txBody>
          <a:bodyPr wrap="none" rtlCol="0">
            <a:spAutoFit/>
          </a:bodyPr>
          <a:lstStyle/>
          <a:p>
            <a:r>
              <a:rPr lang="zh-CN" altLang="en-US" sz="1600" b="1" dirty="0">
                <a:solidFill>
                  <a:schemeClr val="accent2"/>
                </a:solidFill>
                <a:latin typeface="微软雅黑" panose="020B0503020204020204" pitchFamily="34" charset="-122"/>
                <a:ea typeface="微软雅黑" panose="020B0503020204020204" pitchFamily="34" charset="-122"/>
              </a:rPr>
              <a:t>最终集成</a:t>
            </a:r>
          </a:p>
        </p:txBody>
      </p:sp>
      <p:sp>
        <p:nvSpPr>
          <p:cNvPr id="9" name="文本框 8">
            <a:extLst>
              <a:ext uri="{FF2B5EF4-FFF2-40B4-BE49-F238E27FC236}">
                <a16:creationId xmlns:a16="http://schemas.microsoft.com/office/drawing/2014/main" id="{A1A7CCF7-2DB0-9E14-CDBF-3BBCC287A160}"/>
              </a:ext>
            </a:extLst>
          </p:cNvPr>
          <p:cNvSpPr txBox="1"/>
          <p:nvPr/>
        </p:nvSpPr>
        <p:spPr>
          <a:xfrm>
            <a:off x="9712161" y="4846956"/>
            <a:ext cx="1826141" cy="338554"/>
          </a:xfrm>
          <a:prstGeom prst="rect">
            <a:avLst/>
          </a:prstGeom>
          <a:noFill/>
        </p:spPr>
        <p:txBody>
          <a:bodyPr wrap="none" rtlCol="0">
            <a:spAutoFit/>
          </a:bodyPr>
          <a:lstStyle/>
          <a:p>
            <a:r>
              <a:rPr lang="zh-CN" altLang="en-US" sz="1600" b="1" dirty="0">
                <a:solidFill>
                  <a:srgbClr val="00B050"/>
                </a:solidFill>
                <a:latin typeface="微软雅黑" panose="020B0503020204020204" pitchFamily="34" charset="-122"/>
                <a:ea typeface="微软雅黑" panose="020B0503020204020204" pitchFamily="34" charset="-122"/>
              </a:rPr>
              <a:t>上下文折扣运算符</a:t>
            </a:r>
          </a:p>
        </p:txBody>
      </p:sp>
      <p:sp>
        <p:nvSpPr>
          <p:cNvPr id="10" name="文本框 9">
            <a:extLst>
              <a:ext uri="{FF2B5EF4-FFF2-40B4-BE49-F238E27FC236}">
                <a16:creationId xmlns:a16="http://schemas.microsoft.com/office/drawing/2014/main" id="{FD7A558B-FCDD-455C-585B-C23757DC61C6}"/>
              </a:ext>
            </a:extLst>
          </p:cNvPr>
          <p:cNvSpPr txBox="1"/>
          <p:nvPr/>
        </p:nvSpPr>
        <p:spPr>
          <a:xfrm>
            <a:off x="4223657" y="1145562"/>
            <a:ext cx="1675459" cy="338554"/>
          </a:xfrm>
          <a:prstGeom prst="rect">
            <a:avLst/>
          </a:prstGeom>
          <a:noFill/>
        </p:spPr>
        <p:txBody>
          <a:bodyPr wrap="none" rtlCol="0">
            <a:spAutoFit/>
          </a:bodyPr>
          <a:lstStyle/>
          <a:p>
            <a:r>
              <a:rPr lang="zh-CN" altLang="en-US" sz="1600" b="1" dirty="0">
                <a:solidFill>
                  <a:schemeClr val="accent2"/>
                </a:solidFill>
                <a:latin typeface="微软雅黑" panose="020B0503020204020204" pitchFamily="34" charset="-122"/>
                <a:ea typeface="微软雅黑" panose="020B0503020204020204" pitchFamily="34" charset="-122"/>
              </a:rPr>
              <a:t>并行</a:t>
            </a:r>
            <a:r>
              <a:rPr lang="en-US" altLang="zh-CN" sz="1600" b="1" dirty="0">
                <a:solidFill>
                  <a:schemeClr val="accent2"/>
                </a:solidFill>
                <a:latin typeface="微软雅黑" panose="020B0503020204020204" pitchFamily="34" charset="-122"/>
                <a:ea typeface="微软雅黑" panose="020B0503020204020204" pitchFamily="34" charset="-122"/>
              </a:rPr>
              <a:t>DDPM</a:t>
            </a:r>
            <a:r>
              <a:rPr lang="zh-CN" altLang="en-US" sz="1600" b="1" dirty="0">
                <a:solidFill>
                  <a:schemeClr val="accent2"/>
                </a:solidFill>
                <a:latin typeface="微软雅黑" panose="020B0503020204020204" pitchFamily="34" charset="-122"/>
                <a:ea typeface="微软雅黑" panose="020B0503020204020204" pitchFamily="34" charset="-122"/>
              </a:rPr>
              <a:t>路径</a:t>
            </a:r>
          </a:p>
        </p:txBody>
      </p:sp>
    </p:spTree>
    <p:extLst>
      <p:ext uri="{BB962C8B-B14F-4D97-AF65-F5344CB8AC3E}">
        <p14:creationId xmlns:p14="http://schemas.microsoft.com/office/powerpoint/2010/main" val="1527296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118216" y="102635"/>
            <a:ext cx="5237555" cy="7277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225570"/>
                </a:solidFill>
                <a:effectLst/>
                <a:uLnTx/>
                <a:uFillTx/>
                <a:latin typeface="Arial Black"/>
                <a:ea typeface="微软雅黑"/>
                <a:cs typeface="+mj-cs"/>
              </a:rPr>
              <a:t>用于分割特征学习的并行</a:t>
            </a:r>
            <a:r>
              <a:rPr kumimoji="0" lang="en-US" altLang="zh-CN" sz="2400" b="1" i="0" u="none" strike="noStrike" kern="1200" cap="none" spc="0" normalizeH="0" baseline="0" noProof="0" dirty="0">
                <a:ln>
                  <a:noFill/>
                </a:ln>
                <a:solidFill>
                  <a:srgbClr val="225570"/>
                </a:solidFill>
                <a:effectLst/>
                <a:uLnTx/>
                <a:uFillTx/>
                <a:latin typeface="Arial Black"/>
                <a:ea typeface="微软雅黑"/>
                <a:cs typeface="+mj-cs"/>
              </a:rPr>
              <a:t>DDPM</a:t>
            </a:r>
            <a:r>
              <a:rPr kumimoji="0" lang="zh-CN" altLang="en-US" sz="2400" b="1" i="0" u="none" strike="noStrike" kern="1200" cap="none" spc="0" normalizeH="0" baseline="0" noProof="0" dirty="0">
                <a:ln>
                  <a:noFill/>
                </a:ln>
                <a:solidFill>
                  <a:srgbClr val="225570"/>
                </a:solidFill>
                <a:effectLst/>
                <a:uLnTx/>
                <a:uFillTx/>
                <a:latin typeface="Arial Black"/>
                <a:ea typeface="微软雅黑"/>
                <a:cs typeface="+mj-cs"/>
              </a:rPr>
              <a:t>路径</a:t>
            </a:r>
          </a:p>
        </p:txBody>
      </p:sp>
      <p:pic>
        <p:nvPicPr>
          <p:cNvPr id="3" name="图片 2">
            <a:extLst>
              <a:ext uri="{FF2B5EF4-FFF2-40B4-BE49-F238E27FC236}">
                <a16:creationId xmlns:a16="http://schemas.microsoft.com/office/drawing/2014/main" id="{181212FE-D723-81B1-EFD0-C401C0DF2931}"/>
              </a:ext>
            </a:extLst>
          </p:cNvPr>
          <p:cNvPicPr>
            <a:picLocks noChangeAspect="1"/>
          </p:cNvPicPr>
          <p:nvPr/>
        </p:nvPicPr>
        <p:blipFill>
          <a:blip r:embed="rId3"/>
          <a:stretch>
            <a:fillRect/>
          </a:stretch>
        </p:blipFill>
        <p:spPr>
          <a:xfrm>
            <a:off x="2371822" y="1037770"/>
            <a:ext cx="7448356" cy="4782459"/>
          </a:xfrm>
          <a:prstGeom prst="rect">
            <a:avLst/>
          </a:prstGeom>
        </p:spPr>
      </p:pic>
      <p:sp>
        <p:nvSpPr>
          <p:cNvPr id="6" name="文本框 5">
            <a:extLst>
              <a:ext uri="{FF2B5EF4-FFF2-40B4-BE49-F238E27FC236}">
                <a16:creationId xmlns:a16="http://schemas.microsoft.com/office/drawing/2014/main" id="{E8514E3B-EEFE-C0EC-09A8-FDF058AD8F9D}"/>
              </a:ext>
            </a:extLst>
          </p:cNvPr>
          <p:cNvSpPr txBox="1"/>
          <p:nvPr/>
        </p:nvSpPr>
        <p:spPr>
          <a:xfrm>
            <a:off x="7147249" y="5415521"/>
            <a:ext cx="2172390"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EI-DDPM</a:t>
            </a:r>
            <a:r>
              <a:rPr lang="zh-CN" altLang="en-US" b="1" dirty="0">
                <a:solidFill>
                  <a:srgbClr val="FF0000"/>
                </a:solidFill>
                <a:latin typeface="微软雅黑" panose="020B0503020204020204" pitchFamily="34" charset="-122"/>
                <a:ea typeface="微软雅黑" panose="020B0503020204020204" pitchFamily="34" charset="-122"/>
              </a:rPr>
              <a:t>条件采样</a:t>
            </a:r>
          </a:p>
        </p:txBody>
      </p:sp>
      <p:pic>
        <p:nvPicPr>
          <p:cNvPr id="8" name="图片 7">
            <a:extLst>
              <a:ext uri="{FF2B5EF4-FFF2-40B4-BE49-F238E27FC236}">
                <a16:creationId xmlns:a16="http://schemas.microsoft.com/office/drawing/2014/main" id="{F954EFC9-49A4-C83D-818D-999926F4F785}"/>
              </a:ext>
            </a:extLst>
          </p:cNvPr>
          <p:cNvPicPr>
            <a:picLocks noChangeAspect="1"/>
          </p:cNvPicPr>
          <p:nvPr/>
        </p:nvPicPr>
        <p:blipFill>
          <a:blip r:embed="rId4"/>
          <a:stretch>
            <a:fillRect/>
          </a:stretch>
        </p:blipFill>
        <p:spPr>
          <a:xfrm>
            <a:off x="2617804" y="6184452"/>
            <a:ext cx="3442923" cy="508772"/>
          </a:xfrm>
          <a:prstGeom prst="rect">
            <a:avLst/>
          </a:prstGeom>
        </p:spPr>
      </p:pic>
      <p:sp>
        <p:nvSpPr>
          <p:cNvPr id="9" name="文本框 8">
            <a:extLst>
              <a:ext uri="{FF2B5EF4-FFF2-40B4-BE49-F238E27FC236}">
                <a16:creationId xmlns:a16="http://schemas.microsoft.com/office/drawing/2014/main" id="{FB6C415B-B554-632A-8CB7-6E78CB468E60}"/>
              </a:ext>
            </a:extLst>
          </p:cNvPr>
          <p:cNvSpPr txBox="1"/>
          <p:nvPr/>
        </p:nvSpPr>
        <p:spPr>
          <a:xfrm>
            <a:off x="5871780" y="6269561"/>
            <a:ext cx="379623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（条件图像</a:t>
            </a:r>
            <a:r>
              <a:rPr lang="en-US" altLang="zh-CN" sz="1600" dirty="0">
                <a:latin typeface="微软雅黑" panose="020B0503020204020204" pitchFamily="34" charset="-122"/>
                <a:ea typeface="微软雅黑" panose="020B0503020204020204" pitchFamily="34" charset="-122"/>
              </a:rPr>
              <a:t>x C,0 </a:t>
            </a:r>
            <a:r>
              <a:rPr lang="zh-CN" altLang="en-US" sz="1600" dirty="0">
                <a:latin typeface="微软雅黑" panose="020B0503020204020204" pitchFamily="34" charset="-122"/>
                <a:ea typeface="微软雅黑" panose="020B0503020204020204" pitchFamily="34" charset="-122"/>
              </a:rPr>
              <a:t>表示多模态医学图像）</a:t>
            </a:r>
            <a:endParaRPr lang="en-US" altLang="zh-CN" sz="16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1427AA7-E0C0-7A75-DB7D-7BBDB4FA19A2}"/>
              </a:ext>
            </a:extLst>
          </p:cNvPr>
          <p:cNvSpPr txBox="1"/>
          <p:nvPr/>
        </p:nvSpPr>
        <p:spPr>
          <a:xfrm>
            <a:off x="2617804" y="5804399"/>
            <a:ext cx="561564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在每一步</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中，</a:t>
            </a:r>
            <a:r>
              <a:rPr lang="en-US" altLang="zh-CN" sz="1600" dirty="0">
                <a:latin typeface="微软雅黑" panose="020B0503020204020204" pitchFamily="34" charset="-122"/>
                <a:ea typeface="微软雅黑" panose="020B0503020204020204" pitchFamily="34" charset="-122"/>
              </a:rPr>
              <a:t>x </a:t>
            </a:r>
            <a:r>
              <a:rPr lang="en-US" altLang="zh-CN" sz="1600" dirty="0" err="1">
                <a:latin typeface="微软雅黑" panose="020B0503020204020204" pitchFamily="34" charset="-122"/>
                <a:ea typeface="微软雅黑" panose="020B0503020204020204" pitchFamily="34" charset="-122"/>
              </a:rPr>
              <a:t>C,t</a:t>
            </a:r>
            <a:r>
              <a:rPr lang="zh-CN" altLang="en-US" sz="1600" dirty="0">
                <a:latin typeface="微软雅黑" panose="020B0503020204020204" pitchFamily="34" charset="-122"/>
                <a:ea typeface="微软雅黑" panose="020B0503020204020204" pitchFamily="34" charset="-122"/>
              </a:rPr>
              <a:t>进行了添加高斯噪声的操作来转换分布：</a:t>
            </a:r>
          </a:p>
        </p:txBody>
      </p:sp>
    </p:spTree>
    <p:extLst>
      <p:ext uri="{BB962C8B-B14F-4D97-AF65-F5344CB8AC3E}">
        <p14:creationId xmlns:p14="http://schemas.microsoft.com/office/powerpoint/2010/main" val="2875115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46AB16-885B-9DCA-A1B7-8489129DF6E8}"/>
              </a:ext>
            </a:extLst>
          </p:cNvPr>
          <p:cNvPicPr>
            <a:picLocks noChangeAspect="1"/>
          </p:cNvPicPr>
          <p:nvPr/>
        </p:nvPicPr>
        <p:blipFill>
          <a:blip r:embed="rId3"/>
          <a:stretch>
            <a:fillRect/>
          </a:stretch>
        </p:blipFill>
        <p:spPr>
          <a:xfrm>
            <a:off x="255066" y="1386370"/>
            <a:ext cx="8676259" cy="544920"/>
          </a:xfrm>
          <a:prstGeom prst="rect">
            <a:avLst/>
          </a:prstGeom>
        </p:spPr>
      </p:pic>
      <p:sp>
        <p:nvSpPr>
          <p:cNvPr id="6" name="文本框 5">
            <a:extLst>
              <a:ext uri="{FF2B5EF4-FFF2-40B4-BE49-F238E27FC236}">
                <a16:creationId xmlns:a16="http://schemas.microsoft.com/office/drawing/2014/main" id="{17E1363F-2A53-54E0-E7A2-55C17BFDD28A}"/>
              </a:ext>
            </a:extLst>
          </p:cNvPr>
          <p:cNvSpPr txBox="1"/>
          <p:nvPr/>
        </p:nvSpPr>
        <p:spPr>
          <a:xfrm>
            <a:off x="255066" y="1017037"/>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前向加噪</a:t>
            </a:r>
          </a:p>
        </p:txBody>
      </p:sp>
      <p:sp>
        <p:nvSpPr>
          <p:cNvPr id="7" name="标题 2">
            <a:extLst>
              <a:ext uri="{FF2B5EF4-FFF2-40B4-BE49-F238E27FC236}">
                <a16:creationId xmlns:a16="http://schemas.microsoft.com/office/drawing/2014/main" id="{1A42DAAA-41DF-B596-623D-1E38FC579E6B}"/>
              </a:ext>
            </a:extLst>
          </p:cNvPr>
          <p:cNvSpPr txBox="1">
            <a:spLocks/>
          </p:cNvSpPr>
          <p:nvPr/>
        </p:nvSpPr>
        <p:spPr>
          <a:xfrm>
            <a:off x="118216" y="102635"/>
            <a:ext cx="5237555" cy="7277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225570"/>
                </a:solidFill>
                <a:effectLst/>
                <a:uLnTx/>
                <a:uFillTx/>
                <a:latin typeface="Arial Black"/>
                <a:ea typeface="微软雅黑"/>
                <a:cs typeface="+mj-cs"/>
              </a:rPr>
              <a:t>用于分割特征学习的并行</a:t>
            </a:r>
            <a:r>
              <a:rPr kumimoji="0" lang="en-US" altLang="zh-CN" sz="2400" b="1" i="0" u="none" strike="noStrike" kern="1200" cap="none" spc="0" normalizeH="0" baseline="0" noProof="0" dirty="0">
                <a:ln>
                  <a:noFill/>
                </a:ln>
                <a:solidFill>
                  <a:srgbClr val="225570"/>
                </a:solidFill>
                <a:effectLst/>
                <a:uLnTx/>
                <a:uFillTx/>
                <a:latin typeface="Arial Black"/>
                <a:ea typeface="微软雅黑"/>
                <a:cs typeface="+mj-cs"/>
              </a:rPr>
              <a:t>DDPM</a:t>
            </a:r>
            <a:r>
              <a:rPr kumimoji="0" lang="zh-CN" altLang="en-US" sz="2400" b="1" i="0" u="none" strike="noStrike" kern="1200" cap="none" spc="0" normalizeH="0" baseline="0" noProof="0" dirty="0">
                <a:ln>
                  <a:noFill/>
                </a:ln>
                <a:solidFill>
                  <a:srgbClr val="225570"/>
                </a:solidFill>
                <a:effectLst/>
                <a:uLnTx/>
                <a:uFillTx/>
                <a:latin typeface="Arial Black"/>
                <a:ea typeface="微软雅黑"/>
                <a:cs typeface="+mj-cs"/>
              </a:rPr>
              <a:t>路径</a:t>
            </a:r>
          </a:p>
        </p:txBody>
      </p:sp>
      <p:pic>
        <p:nvPicPr>
          <p:cNvPr id="9" name="图片 8">
            <a:extLst>
              <a:ext uri="{FF2B5EF4-FFF2-40B4-BE49-F238E27FC236}">
                <a16:creationId xmlns:a16="http://schemas.microsoft.com/office/drawing/2014/main" id="{24B81FE7-3FBA-17F8-2E41-078D3D55B9E3}"/>
              </a:ext>
            </a:extLst>
          </p:cNvPr>
          <p:cNvPicPr>
            <a:picLocks noChangeAspect="1"/>
          </p:cNvPicPr>
          <p:nvPr/>
        </p:nvPicPr>
        <p:blipFill>
          <a:blip r:embed="rId4"/>
          <a:stretch>
            <a:fillRect/>
          </a:stretch>
        </p:blipFill>
        <p:spPr>
          <a:xfrm>
            <a:off x="255066" y="2088255"/>
            <a:ext cx="8300653" cy="1514574"/>
          </a:xfrm>
          <a:prstGeom prst="rect">
            <a:avLst/>
          </a:prstGeom>
        </p:spPr>
      </p:pic>
      <p:sp>
        <p:nvSpPr>
          <p:cNvPr id="10" name="文本框 9">
            <a:extLst>
              <a:ext uri="{FF2B5EF4-FFF2-40B4-BE49-F238E27FC236}">
                <a16:creationId xmlns:a16="http://schemas.microsoft.com/office/drawing/2014/main" id="{F4FCF6CD-AB2F-329B-63AA-6BF2BE2B1BAD}"/>
              </a:ext>
            </a:extLst>
          </p:cNvPr>
          <p:cNvSpPr txBox="1"/>
          <p:nvPr/>
        </p:nvSpPr>
        <p:spPr>
          <a:xfrm>
            <a:off x="255066" y="193129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逆向去噪</a:t>
            </a:r>
          </a:p>
        </p:txBody>
      </p:sp>
      <p:sp>
        <p:nvSpPr>
          <p:cNvPr id="11" name="矩形 10">
            <a:extLst>
              <a:ext uri="{FF2B5EF4-FFF2-40B4-BE49-F238E27FC236}">
                <a16:creationId xmlns:a16="http://schemas.microsoft.com/office/drawing/2014/main" id="{205C6C26-AF40-5593-7BB3-E7E781ABFD3D}"/>
              </a:ext>
            </a:extLst>
          </p:cNvPr>
          <p:cNvSpPr/>
          <p:nvPr/>
        </p:nvSpPr>
        <p:spPr>
          <a:xfrm>
            <a:off x="4593195" y="1445514"/>
            <a:ext cx="995842" cy="4258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16E651C-59BE-BBCF-0635-0F08383031A2}"/>
              </a:ext>
            </a:extLst>
          </p:cNvPr>
          <p:cNvSpPr/>
          <p:nvPr/>
        </p:nvSpPr>
        <p:spPr>
          <a:xfrm>
            <a:off x="4488026" y="2371871"/>
            <a:ext cx="942392" cy="3840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62BAD85C-10D4-BE88-0F48-2CEA8F4ECE82}"/>
              </a:ext>
            </a:extLst>
          </p:cNvPr>
          <p:cNvPicPr>
            <a:picLocks noChangeAspect="1"/>
          </p:cNvPicPr>
          <p:nvPr/>
        </p:nvPicPr>
        <p:blipFill>
          <a:blip r:embed="rId5"/>
          <a:stretch>
            <a:fillRect/>
          </a:stretch>
        </p:blipFill>
        <p:spPr>
          <a:xfrm>
            <a:off x="255066" y="4030440"/>
            <a:ext cx="8138855" cy="786885"/>
          </a:xfrm>
          <a:prstGeom prst="rect">
            <a:avLst/>
          </a:prstGeom>
        </p:spPr>
      </p:pic>
      <p:sp>
        <p:nvSpPr>
          <p:cNvPr id="15" name="文本框 14">
            <a:extLst>
              <a:ext uri="{FF2B5EF4-FFF2-40B4-BE49-F238E27FC236}">
                <a16:creationId xmlns:a16="http://schemas.microsoft.com/office/drawing/2014/main" id="{89C02E67-E7E0-A0B3-7F9F-C03746E05FA9}"/>
              </a:ext>
            </a:extLst>
          </p:cNvPr>
          <p:cNvSpPr txBox="1"/>
          <p:nvPr/>
        </p:nvSpPr>
        <p:spPr>
          <a:xfrm>
            <a:off x="255066" y="3575128"/>
            <a:ext cx="378642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从</a:t>
            </a:r>
            <a:r>
              <a:rPr lang="en-US" altLang="zh-CN" b="1" dirty="0">
                <a:latin typeface="微软雅黑" panose="020B0503020204020204" pitchFamily="34" charset="-122"/>
                <a:ea typeface="微软雅黑" panose="020B0503020204020204" pitchFamily="34" charset="-122"/>
              </a:rPr>
              <a:t>x t</a:t>
            </a:r>
            <a:r>
              <a:rPr lang="zh-CN" altLang="en-US" b="1" dirty="0">
                <a:latin typeface="微软雅黑" panose="020B0503020204020204" pitchFamily="34" charset="-122"/>
                <a:ea typeface="微软雅黑" panose="020B0503020204020204" pitchFamily="34" charset="-122"/>
              </a:rPr>
              <a:t>中减去预测噪声可以得到</a:t>
            </a:r>
            <a:r>
              <a:rPr lang="en-US" altLang="zh-CN" b="1" dirty="0">
                <a:latin typeface="微软雅黑" panose="020B0503020204020204" pitchFamily="34" charset="-122"/>
                <a:ea typeface="微软雅黑" panose="020B0503020204020204" pitchFamily="34" charset="-122"/>
              </a:rPr>
              <a:t>x t-1</a:t>
            </a:r>
            <a:endParaRPr lang="zh-CN" altLang="en-US"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A8A7B52-FF99-6656-82B3-638446B03E99}"/>
              </a:ext>
            </a:extLst>
          </p:cNvPr>
          <p:cNvSpPr txBox="1"/>
          <p:nvPr/>
        </p:nvSpPr>
        <p:spPr>
          <a:xfrm>
            <a:off x="255066" y="4824371"/>
            <a:ext cx="1087635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为了在</a:t>
            </a:r>
            <a:r>
              <a:rPr lang="en-US" altLang="zh-CN" b="1" dirty="0">
                <a:latin typeface="微软雅黑" panose="020B0503020204020204" pitchFamily="34" charset="-122"/>
                <a:ea typeface="微软雅黑" panose="020B0503020204020204" pitchFamily="34" charset="-122"/>
              </a:rPr>
              <a:t>EI-DDPM</a:t>
            </a:r>
            <a:r>
              <a:rPr lang="zh-CN" altLang="en-US" b="1" dirty="0">
                <a:latin typeface="微软雅黑" panose="020B0503020204020204" pitchFamily="34" charset="-122"/>
                <a:ea typeface="微软雅黑" panose="020B0503020204020204" pitchFamily="34" charset="-122"/>
              </a:rPr>
              <a:t>中执行条件采样，每个步骤</a:t>
            </a:r>
            <a:r>
              <a:rPr lang="en-US" altLang="zh-CN" b="1" dirty="0">
                <a:latin typeface="微软雅黑" panose="020B0503020204020204" pitchFamily="34" charset="-122"/>
                <a:ea typeface="微软雅黑" panose="020B0503020204020204" pitchFamily="34" charset="-122"/>
              </a:rPr>
              <a:t>t</a:t>
            </a:r>
            <a:r>
              <a:rPr lang="zh-CN" altLang="en-US" b="1" dirty="0">
                <a:latin typeface="微软雅黑" panose="020B0503020204020204" pitchFamily="34" charset="-122"/>
                <a:ea typeface="微软雅黑" panose="020B0503020204020204" pitchFamily="34" charset="-122"/>
              </a:rPr>
              <a:t>的预测</a:t>
            </a:r>
            <a:r>
              <a:rPr lang="en-US" altLang="zh-CN" b="1" dirty="0">
                <a:latin typeface="微软雅黑" panose="020B0503020204020204" pitchFamily="34" charset="-122"/>
                <a:ea typeface="微软雅黑" panose="020B0503020204020204" pitchFamily="34" charset="-122"/>
              </a:rPr>
              <a:t>x t−1</a:t>
            </a:r>
            <a:r>
              <a:rPr lang="zh-CN" altLang="en-US" b="1" dirty="0">
                <a:latin typeface="微软雅黑" panose="020B0503020204020204" pitchFamily="34" charset="-122"/>
                <a:ea typeface="微软雅黑" panose="020B0503020204020204" pitchFamily="34" charset="-122"/>
              </a:rPr>
              <a:t>都是基于先前</a:t>
            </a:r>
            <a:r>
              <a:rPr lang="en-US" altLang="zh-CN" b="1" dirty="0">
                <a:latin typeface="微软雅黑" panose="020B0503020204020204" pitchFamily="34" charset="-122"/>
                <a:ea typeface="微软雅黑" panose="020B0503020204020204" pitchFamily="34" charset="-122"/>
              </a:rPr>
              <a:t>x t</a:t>
            </a:r>
            <a:r>
              <a:rPr lang="zh-CN" altLang="en-US" b="1" dirty="0">
                <a:latin typeface="微软雅黑" panose="020B0503020204020204" pitchFamily="34" charset="-122"/>
                <a:ea typeface="微软雅黑" panose="020B0503020204020204" pitchFamily="34" charset="-122"/>
              </a:rPr>
              <a:t>和条件图像</a:t>
            </a:r>
            <a:r>
              <a:rPr lang="en-US" altLang="zh-CN" b="1" dirty="0">
                <a:latin typeface="微软雅黑" panose="020B0503020204020204" pitchFamily="34" charset="-122"/>
                <a:ea typeface="微软雅黑" panose="020B0503020204020204" pitchFamily="34" charset="-122"/>
              </a:rPr>
              <a:t>x </a:t>
            </a:r>
            <a:r>
              <a:rPr lang="en-US" altLang="zh-CN" b="1" dirty="0" err="1">
                <a:latin typeface="微软雅黑" panose="020B0503020204020204" pitchFamily="34" charset="-122"/>
                <a:ea typeface="微软雅黑" panose="020B0503020204020204" pitchFamily="34" charset="-122"/>
              </a:rPr>
              <a:t>C,t</a:t>
            </a:r>
            <a:r>
              <a:rPr lang="zh-CN" altLang="en-US" b="1" dirty="0">
                <a:latin typeface="微软雅黑" panose="020B0503020204020204" pitchFamily="34" charset="-122"/>
                <a:ea typeface="微软雅黑" panose="020B0503020204020204" pitchFamily="34" charset="-122"/>
              </a:rPr>
              <a:t>的串联“⊕”</a:t>
            </a:r>
          </a:p>
        </p:txBody>
      </p:sp>
      <p:sp>
        <p:nvSpPr>
          <p:cNvPr id="3" name="矩形 2">
            <a:extLst>
              <a:ext uri="{FF2B5EF4-FFF2-40B4-BE49-F238E27FC236}">
                <a16:creationId xmlns:a16="http://schemas.microsoft.com/office/drawing/2014/main" id="{8DDD7FC5-815C-7136-E3B7-07EEE99CA454}"/>
              </a:ext>
            </a:extLst>
          </p:cNvPr>
          <p:cNvSpPr/>
          <p:nvPr/>
        </p:nvSpPr>
        <p:spPr>
          <a:xfrm>
            <a:off x="3517644" y="4222054"/>
            <a:ext cx="942392" cy="3840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E85A90E-C74B-EEDA-A6B5-A4395A60F247}"/>
              </a:ext>
            </a:extLst>
          </p:cNvPr>
          <p:cNvPicPr>
            <a:picLocks noChangeAspect="1"/>
          </p:cNvPicPr>
          <p:nvPr/>
        </p:nvPicPr>
        <p:blipFill>
          <a:blip r:embed="rId6"/>
          <a:stretch>
            <a:fillRect/>
          </a:stretch>
        </p:blipFill>
        <p:spPr>
          <a:xfrm>
            <a:off x="255066" y="5244936"/>
            <a:ext cx="8405994" cy="870107"/>
          </a:xfrm>
          <a:prstGeom prst="rect">
            <a:avLst/>
          </a:prstGeom>
        </p:spPr>
      </p:pic>
      <p:sp>
        <p:nvSpPr>
          <p:cNvPr id="13" name="矩形 12">
            <a:extLst>
              <a:ext uri="{FF2B5EF4-FFF2-40B4-BE49-F238E27FC236}">
                <a16:creationId xmlns:a16="http://schemas.microsoft.com/office/drawing/2014/main" id="{D409B977-E9C5-46AB-7CFF-4F108587C4D6}"/>
              </a:ext>
            </a:extLst>
          </p:cNvPr>
          <p:cNvSpPr/>
          <p:nvPr/>
        </p:nvSpPr>
        <p:spPr>
          <a:xfrm>
            <a:off x="3736497" y="5475494"/>
            <a:ext cx="1443132" cy="4089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3543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3A4B85-3006-7AF2-EC39-653D6BECE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75674">
            <a:off x="-654519" y="-1160583"/>
            <a:ext cx="5371867" cy="4433452"/>
          </a:xfrm>
          <a:prstGeom prst="rect">
            <a:avLst/>
          </a:prstGeom>
        </p:spPr>
      </p:pic>
      <p:pic>
        <p:nvPicPr>
          <p:cNvPr id="5" name="图片 4">
            <a:extLst>
              <a:ext uri="{FF2B5EF4-FFF2-40B4-BE49-F238E27FC236}">
                <a16:creationId xmlns:a16="http://schemas.microsoft.com/office/drawing/2014/main" id="{412B2ACB-768C-500A-A17B-9DCF9EF3A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524326" flipH="1">
            <a:off x="7696377" y="3397969"/>
            <a:ext cx="4869185" cy="4018584"/>
          </a:xfrm>
          <a:prstGeom prst="rect">
            <a:avLst/>
          </a:prstGeom>
        </p:spPr>
      </p:pic>
      <p:sp>
        <p:nvSpPr>
          <p:cNvPr id="6" name="Rectangle 10">
            <a:extLst>
              <a:ext uri="{FF2B5EF4-FFF2-40B4-BE49-F238E27FC236}">
                <a16:creationId xmlns:a16="http://schemas.microsoft.com/office/drawing/2014/main" id="{7A290259-6970-1AE0-A7CB-AC8C5255CF33}"/>
              </a:ext>
            </a:extLst>
          </p:cNvPr>
          <p:cNvSpPr/>
          <p:nvPr/>
        </p:nvSpPr>
        <p:spPr>
          <a:xfrm rot="16200000">
            <a:off x="4117430" y="1450430"/>
            <a:ext cx="3957145" cy="3957145"/>
          </a:xfrm>
          <a:prstGeom prst="rect">
            <a:avLst/>
          </a:prstGeom>
          <a:solidFill>
            <a:srgbClr val="006B88">
              <a:alpha val="84000"/>
            </a:srgbClr>
          </a:solidFill>
          <a:ln w="152400" cap="flat" cmpd="sng" algn="ctr">
            <a:solidFill>
              <a:sysClr val="window" lastClr="FFFFFF"/>
            </a:solid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gency FB" panose="020B0503020202020204" pitchFamily="34" charset="0"/>
              <a:ea typeface="微软雅黑"/>
              <a:cs typeface="+mn-cs"/>
            </a:endParaRPr>
          </a:p>
        </p:txBody>
      </p:sp>
      <p:sp>
        <p:nvSpPr>
          <p:cNvPr id="7" name="TextBox 6">
            <a:extLst>
              <a:ext uri="{FF2B5EF4-FFF2-40B4-BE49-F238E27FC236}">
                <a16:creationId xmlns:a16="http://schemas.microsoft.com/office/drawing/2014/main" id="{B08C9E63-22F7-E34C-440E-5D01EF0D119D}"/>
              </a:ext>
            </a:extLst>
          </p:cNvPr>
          <p:cNvSpPr txBox="1"/>
          <p:nvPr/>
        </p:nvSpPr>
        <p:spPr>
          <a:xfrm>
            <a:off x="4392440" y="1720840"/>
            <a:ext cx="3407120" cy="3416320"/>
          </a:xfrm>
          <a:prstGeom prst="rect">
            <a:avLst/>
          </a:prstGeom>
          <a:noFill/>
        </p:spPr>
        <p:txBody>
          <a:bodyPr wrap="square" rtlCol="0">
            <a:spAutoFit/>
          </a:bodyPr>
          <a:lstStyle/>
          <a:p>
            <a:pPr algn="ctr"/>
            <a:r>
              <a:rPr lang="en-US" sz="7200" spc="300" dirty="0">
                <a:solidFill>
                  <a:prstClr val="white"/>
                </a:solidFill>
                <a:latin typeface="Agency FB" panose="020B0503020202020204" pitchFamily="34" charset="0"/>
                <a:ea typeface="Oswald" charset="0"/>
                <a:cs typeface="Oswald" charset="0"/>
              </a:rPr>
              <a:t>Thanks</a:t>
            </a:r>
          </a:p>
          <a:p>
            <a:pPr algn="ctr"/>
            <a:r>
              <a:rPr lang="en-US" sz="7200" spc="300" dirty="0">
                <a:solidFill>
                  <a:prstClr val="white"/>
                </a:solidFill>
                <a:latin typeface="Agency FB" panose="020B0503020202020204" pitchFamily="34" charset="0"/>
                <a:ea typeface="Oswald" charset="0"/>
                <a:cs typeface="Oswald" charset="0"/>
              </a:rPr>
              <a:t>For</a:t>
            </a:r>
          </a:p>
          <a:p>
            <a:pPr algn="ctr"/>
            <a:r>
              <a:rPr lang="en-US" sz="7200" spc="300" dirty="0">
                <a:solidFill>
                  <a:prstClr val="white"/>
                </a:solidFill>
                <a:latin typeface="Agency FB" panose="020B0503020202020204" pitchFamily="34" charset="0"/>
                <a:ea typeface="Oswald" charset="0"/>
                <a:cs typeface="Oswald" charset="0"/>
              </a:rPr>
              <a:t>Watching</a:t>
            </a:r>
          </a:p>
        </p:txBody>
      </p:sp>
    </p:spTree>
    <p:extLst>
      <p:ext uri="{BB962C8B-B14F-4D97-AF65-F5344CB8AC3E}">
        <p14:creationId xmlns:p14="http://schemas.microsoft.com/office/powerpoint/2010/main" val="4056335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227073" y="158620"/>
            <a:ext cx="2991987" cy="606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rPr>
              <a:t>什么是扩散模型</a:t>
            </a:r>
          </a:p>
        </p:txBody>
      </p:sp>
      <p:pic>
        <p:nvPicPr>
          <p:cNvPr id="6" name="图片 5">
            <a:extLst>
              <a:ext uri="{FF2B5EF4-FFF2-40B4-BE49-F238E27FC236}">
                <a16:creationId xmlns:a16="http://schemas.microsoft.com/office/drawing/2014/main" id="{49C80DFB-78A1-AFE6-BDE0-248060BAC9C1}"/>
              </a:ext>
            </a:extLst>
          </p:cNvPr>
          <p:cNvPicPr>
            <a:picLocks noChangeAspect="1"/>
          </p:cNvPicPr>
          <p:nvPr/>
        </p:nvPicPr>
        <p:blipFill>
          <a:blip r:embed="rId3"/>
          <a:stretch>
            <a:fillRect/>
          </a:stretch>
        </p:blipFill>
        <p:spPr>
          <a:xfrm>
            <a:off x="1735575" y="2065089"/>
            <a:ext cx="8720849" cy="2727821"/>
          </a:xfrm>
          <a:prstGeom prst="rect">
            <a:avLst/>
          </a:prstGeom>
        </p:spPr>
      </p:pic>
    </p:spTree>
    <p:extLst>
      <p:ext uri="{BB962C8B-B14F-4D97-AF65-F5344CB8AC3E}">
        <p14:creationId xmlns:p14="http://schemas.microsoft.com/office/powerpoint/2010/main" val="291638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208413" y="177282"/>
            <a:ext cx="182566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Arial Black"/>
                <a:ea typeface="微软雅黑"/>
              </a:rPr>
              <a:t>前向加噪</a:t>
            </a:r>
            <a:endPar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endParaRPr>
          </a:p>
        </p:txBody>
      </p:sp>
      <p:pic>
        <p:nvPicPr>
          <p:cNvPr id="6" name="图片 5">
            <a:extLst>
              <a:ext uri="{FF2B5EF4-FFF2-40B4-BE49-F238E27FC236}">
                <a16:creationId xmlns:a16="http://schemas.microsoft.com/office/drawing/2014/main" id="{28419742-7080-D705-7814-61E5AA105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559" y="850252"/>
            <a:ext cx="9168882" cy="5157496"/>
          </a:xfrm>
          <a:prstGeom prst="rect">
            <a:avLst/>
          </a:prstGeom>
        </p:spPr>
      </p:pic>
      <p:sp>
        <p:nvSpPr>
          <p:cNvPr id="9" name="文本框 8">
            <a:extLst>
              <a:ext uri="{FF2B5EF4-FFF2-40B4-BE49-F238E27FC236}">
                <a16:creationId xmlns:a16="http://schemas.microsoft.com/office/drawing/2014/main" id="{02B8EA86-D829-4BBC-DCA2-BB18863C5D4D}"/>
              </a:ext>
            </a:extLst>
          </p:cNvPr>
          <p:cNvSpPr txBox="1"/>
          <p:nvPr/>
        </p:nvSpPr>
        <p:spPr>
          <a:xfrm>
            <a:off x="4733733" y="3028890"/>
            <a:ext cx="1268963"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高斯噪声</a:t>
            </a:r>
          </a:p>
        </p:txBody>
      </p:sp>
      <p:sp>
        <p:nvSpPr>
          <p:cNvPr id="10" name="文本框 9">
            <a:extLst>
              <a:ext uri="{FF2B5EF4-FFF2-40B4-BE49-F238E27FC236}">
                <a16:creationId xmlns:a16="http://schemas.microsoft.com/office/drawing/2014/main" id="{3CDD6336-BE42-5DD7-FD60-585D23DA2B70}"/>
              </a:ext>
            </a:extLst>
          </p:cNvPr>
          <p:cNvSpPr txBox="1"/>
          <p:nvPr/>
        </p:nvSpPr>
        <p:spPr>
          <a:xfrm>
            <a:off x="7458268" y="3028890"/>
            <a:ext cx="1268963"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输入图片</a:t>
            </a:r>
          </a:p>
        </p:txBody>
      </p:sp>
    </p:spTree>
    <p:extLst>
      <p:ext uri="{BB962C8B-B14F-4D97-AF65-F5344CB8AC3E}">
        <p14:creationId xmlns:p14="http://schemas.microsoft.com/office/powerpoint/2010/main" val="363789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199082" y="130628"/>
            <a:ext cx="1629718" cy="5971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Arial Black"/>
                <a:ea typeface="微软雅黑"/>
              </a:rPr>
              <a:t>前向加噪</a:t>
            </a:r>
            <a:endPar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endParaRPr>
          </a:p>
        </p:txBody>
      </p:sp>
      <p:pic>
        <p:nvPicPr>
          <p:cNvPr id="3" name="图片 2">
            <a:extLst>
              <a:ext uri="{FF2B5EF4-FFF2-40B4-BE49-F238E27FC236}">
                <a16:creationId xmlns:a16="http://schemas.microsoft.com/office/drawing/2014/main" id="{5D6E8BCF-5003-F153-286D-AF5CF80B382F}"/>
              </a:ext>
            </a:extLst>
          </p:cNvPr>
          <p:cNvPicPr>
            <a:picLocks noChangeAspect="1"/>
          </p:cNvPicPr>
          <p:nvPr/>
        </p:nvPicPr>
        <p:blipFill>
          <a:blip r:embed="rId3"/>
          <a:stretch>
            <a:fillRect/>
          </a:stretch>
        </p:blipFill>
        <p:spPr>
          <a:xfrm>
            <a:off x="3075293" y="936954"/>
            <a:ext cx="6041411" cy="4290598"/>
          </a:xfrm>
          <a:prstGeom prst="rect">
            <a:avLst/>
          </a:prstGeom>
        </p:spPr>
      </p:pic>
      <p:sp>
        <p:nvSpPr>
          <p:cNvPr id="5" name="文本框 4">
            <a:extLst>
              <a:ext uri="{FF2B5EF4-FFF2-40B4-BE49-F238E27FC236}">
                <a16:creationId xmlns:a16="http://schemas.microsoft.com/office/drawing/2014/main" id="{4357AACE-0E4C-4C36-E396-C1B9B3086481}"/>
              </a:ext>
            </a:extLst>
          </p:cNvPr>
          <p:cNvSpPr txBox="1"/>
          <p:nvPr/>
        </p:nvSpPr>
        <p:spPr>
          <a:xfrm>
            <a:off x="3926174" y="5551714"/>
            <a:ext cx="433965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噪声与原图在混合中所占的比例此消彼长</a:t>
            </a:r>
          </a:p>
        </p:txBody>
      </p:sp>
    </p:spTree>
    <p:extLst>
      <p:ext uri="{BB962C8B-B14F-4D97-AF65-F5344CB8AC3E}">
        <p14:creationId xmlns:p14="http://schemas.microsoft.com/office/powerpoint/2010/main" val="8818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208413" y="205274"/>
            <a:ext cx="1788338" cy="4945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Arial Black"/>
                <a:ea typeface="微软雅黑"/>
              </a:rPr>
              <a:t>前向加噪</a:t>
            </a:r>
            <a:endPar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endParaRPr>
          </a:p>
        </p:txBody>
      </p:sp>
      <p:pic>
        <p:nvPicPr>
          <p:cNvPr id="9" name="图片 8">
            <a:extLst>
              <a:ext uri="{FF2B5EF4-FFF2-40B4-BE49-F238E27FC236}">
                <a16:creationId xmlns:a16="http://schemas.microsoft.com/office/drawing/2014/main" id="{616DBD87-8818-064E-2D57-10C1D00F959B}"/>
              </a:ext>
            </a:extLst>
          </p:cNvPr>
          <p:cNvPicPr>
            <a:picLocks noChangeAspect="1"/>
          </p:cNvPicPr>
          <p:nvPr/>
        </p:nvPicPr>
        <p:blipFill>
          <a:blip r:embed="rId3"/>
          <a:stretch>
            <a:fillRect/>
          </a:stretch>
        </p:blipFill>
        <p:spPr>
          <a:xfrm>
            <a:off x="1938991" y="4539848"/>
            <a:ext cx="5314367" cy="1442604"/>
          </a:xfrm>
          <a:prstGeom prst="rect">
            <a:avLst/>
          </a:prstGeom>
        </p:spPr>
      </p:pic>
      <p:pic>
        <p:nvPicPr>
          <p:cNvPr id="11" name="图片 10">
            <a:extLst>
              <a:ext uri="{FF2B5EF4-FFF2-40B4-BE49-F238E27FC236}">
                <a16:creationId xmlns:a16="http://schemas.microsoft.com/office/drawing/2014/main" id="{D0E095A7-25C4-0978-BB3B-2B84779CCE95}"/>
              </a:ext>
            </a:extLst>
          </p:cNvPr>
          <p:cNvPicPr>
            <a:picLocks noChangeAspect="1"/>
          </p:cNvPicPr>
          <p:nvPr/>
        </p:nvPicPr>
        <p:blipFill>
          <a:blip r:embed="rId4"/>
          <a:stretch>
            <a:fillRect/>
          </a:stretch>
        </p:blipFill>
        <p:spPr>
          <a:xfrm>
            <a:off x="1938992" y="925427"/>
            <a:ext cx="8314015" cy="988571"/>
          </a:xfrm>
          <a:prstGeom prst="rect">
            <a:avLst/>
          </a:prstGeom>
        </p:spPr>
      </p:pic>
      <p:pic>
        <p:nvPicPr>
          <p:cNvPr id="13" name="图片 12">
            <a:extLst>
              <a:ext uri="{FF2B5EF4-FFF2-40B4-BE49-F238E27FC236}">
                <a16:creationId xmlns:a16="http://schemas.microsoft.com/office/drawing/2014/main" id="{95D9F8AC-23C9-6839-2A09-43A481FF77C9}"/>
              </a:ext>
            </a:extLst>
          </p:cNvPr>
          <p:cNvPicPr>
            <a:picLocks noChangeAspect="1"/>
          </p:cNvPicPr>
          <p:nvPr/>
        </p:nvPicPr>
        <p:blipFill>
          <a:blip r:embed="rId5"/>
          <a:stretch>
            <a:fillRect/>
          </a:stretch>
        </p:blipFill>
        <p:spPr>
          <a:xfrm>
            <a:off x="1938992" y="2428086"/>
            <a:ext cx="5314367" cy="1597674"/>
          </a:xfrm>
          <a:prstGeom prst="rect">
            <a:avLst/>
          </a:prstGeom>
        </p:spPr>
      </p:pic>
      <p:sp>
        <p:nvSpPr>
          <p:cNvPr id="14" name="文本框 13">
            <a:extLst>
              <a:ext uri="{FF2B5EF4-FFF2-40B4-BE49-F238E27FC236}">
                <a16:creationId xmlns:a16="http://schemas.microsoft.com/office/drawing/2014/main" id="{072C9AD5-6419-CC38-222C-3ADFDE58A5D6}"/>
              </a:ext>
            </a:extLst>
          </p:cNvPr>
          <p:cNvSpPr txBox="1"/>
          <p:nvPr/>
        </p:nvSpPr>
        <p:spPr>
          <a:xfrm>
            <a:off x="1938992" y="2064039"/>
            <a:ext cx="240142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从</a:t>
            </a:r>
            <a:r>
              <a:rPr lang="en-US" altLang="zh-CN" b="1" dirty="0">
                <a:latin typeface="微软雅黑" panose="020B0503020204020204" pitchFamily="34" charset="-122"/>
                <a:ea typeface="微软雅黑" panose="020B0503020204020204" pitchFamily="34" charset="-122"/>
              </a:rPr>
              <a:t>x t-1</a:t>
            </a:r>
            <a:r>
              <a:rPr lang="zh-CN" altLang="en-US" b="1" dirty="0">
                <a:latin typeface="微软雅黑" panose="020B0503020204020204" pitchFamily="34" charset="-122"/>
                <a:ea typeface="微软雅黑" panose="020B0503020204020204" pitchFamily="34" charset="-122"/>
              </a:rPr>
              <a:t>到</a:t>
            </a:r>
            <a:r>
              <a:rPr lang="en-US" altLang="zh-CN" b="1" dirty="0">
                <a:latin typeface="微软雅黑" panose="020B0503020204020204" pitchFamily="34" charset="-122"/>
                <a:ea typeface="微软雅黑" panose="020B0503020204020204" pitchFamily="34" charset="-122"/>
              </a:rPr>
              <a:t>x t</a:t>
            </a:r>
            <a:r>
              <a:rPr lang="zh-CN" altLang="en-US" b="1" dirty="0">
                <a:latin typeface="微软雅黑" panose="020B0503020204020204" pitchFamily="34" charset="-122"/>
                <a:ea typeface="微软雅黑" panose="020B0503020204020204" pitchFamily="34" charset="-122"/>
              </a:rPr>
              <a:t>的关系式</a:t>
            </a:r>
          </a:p>
        </p:txBody>
      </p:sp>
      <p:sp>
        <p:nvSpPr>
          <p:cNvPr id="15" name="文本框 14">
            <a:extLst>
              <a:ext uri="{FF2B5EF4-FFF2-40B4-BE49-F238E27FC236}">
                <a16:creationId xmlns:a16="http://schemas.microsoft.com/office/drawing/2014/main" id="{3B0C2088-2B82-27DB-5A8A-98F99C722C7D}"/>
              </a:ext>
            </a:extLst>
          </p:cNvPr>
          <p:cNvSpPr txBox="1"/>
          <p:nvPr/>
        </p:nvSpPr>
        <p:spPr>
          <a:xfrm>
            <a:off x="1938991" y="4205141"/>
            <a:ext cx="221567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从</a:t>
            </a:r>
            <a:r>
              <a:rPr lang="en-US" altLang="zh-CN" b="1" dirty="0">
                <a:latin typeface="微软雅黑" panose="020B0503020204020204" pitchFamily="34" charset="-122"/>
                <a:ea typeface="微软雅黑" panose="020B0503020204020204" pitchFamily="34" charset="-122"/>
              </a:rPr>
              <a:t>x 0</a:t>
            </a:r>
            <a:r>
              <a:rPr lang="zh-CN" altLang="en-US" b="1" dirty="0">
                <a:latin typeface="微软雅黑" panose="020B0503020204020204" pitchFamily="34" charset="-122"/>
                <a:ea typeface="微软雅黑" panose="020B0503020204020204" pitchFamily="34" charset="-122"/>
              </a:rPr>
              <a:t>到</a:t>
            </a:r>
            <a:r>
              <a:rPr lang="en-US" altLang="zh-CN" b="1" dirty="0">
                <a:latin typeface="微软雅黑" panose="020B0503020204020204" pitchFamily="34" charset="-122"/>
                <a:ea typeface="微软雅黑" panose="020B0503020204020204" pitchFamily="34" charset="-122"/>
              </a:rPr>
              <a:t>x t</a:t>
            </a:r>
            <a:r>
              <a:rPr lang="zh-CN" altLang="en-US" b="1" dirty="0">
                <a:latin typeface="微软雅黑" panose="020B0503020204020204" pitchFamily="34" charset="-122"/>
                <a:ea typeface="微软雅黑" panose="020B0503020204020204" pitchFamily="34" charset="-122"/>
              </a:rPr>
              <a:t>的关系式</a:t>
            </a:r>
          </a:p>
        </p:txBody>
      </p:sp>
      <p:sp>
        <p:nvSpPr>
          <p:cNvPr id="7" name="文本框 6">
            <a:extLst>
              <a:ext uri="{FF2B5EF4-FFF2-40B4-BE49-F238E27FC236}">
                <a16:creationId xmlns:a16="http://schemas.microsoft.com/office/drawing/2014/main" id="{E4360FEF-3FB5-EBDE-16C0-87874C5A6660}"/>
              </a:ext>
            </a:extLst>
          </p:cNvPr>
          <p:cNvSpPr txBox="1"/>
          <p:nvPr/>
        </p:nvSpPr>
        <p:spPr>
          <a:xfrm>
            <a:off x="5376659" y="3168556"/>
            <a:ext cx="3465784" cy="338554"/>
          </a:xfrm>
          <a:prstGeom prst="rect">
            <a:avLst/>
          </a:prstGeom>
          <a:noFill/>
        </p:spPr>
        <p:txBody>
          <a:bodyPr wrap="squar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基于标准正态分布重新采样的随机数</a:t>
            </a:r>
          </a:p>
        </p:txBody>
      </p:sp>
    </p:spTree>
    <p:extLst>
      <p:ext uri="{BB962C8B-B14F-4D97-AF65-F5344CB8AC3E}">
        <p14:creationId xmlns:p14="http://schemas.microsoft.com/office/powerpoint/2010/main" val="357814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174979-5548-D368-0459-3F513E41B6F9}"/>
              </a:ext>
            </a:extLst>
          </p:cNvPr>
          <p:cNvPicPr>
            <a:picLocks noChangeAspect="1"/>
          </p:cNvPicPr>
          <p:nvPr/>
        </p:nvPicPr>
        <p:blipFill>
          <a:blip r:embed="rId3"/>
          <a:stretch>
            <a:fillRect/>
          </a:stretch>
        </p:blipFill>
        <p:spPr>
          <a:xfrm>
            <a:off x="245706" y="1117733"/>
            <a:ext cx="11700588" cy="4622534"/>
          </a:xfrm>
          <a:prstGeom prst="rect">
            <a:avLst/>
          </a:prstGeom>
        </p:spPr>
      </p:pic>
      <p:pic>
        <p:nvPicPr>
          <p:cNvPr id="3" name="图片 2">
            <a:extLst>
              <a:ext uri="{FF2B5EF4-FFF2-40B4-BE49-F238E27FC236}">
                <a16:creationId xmlns:a16="http://schemas.microsoft.com/office/drawing/2014/main" id="{692016C3-D104-7421-54A6-50CB97227B8E}"/>
              </a:ext>
            </a:extLst>
          </p:cNvPr>
          <p:cNvPicPr>
            <a:picLocks noChangeAspect="1"/>
          </p:cNvPicPr>
          <p:nvPr/>
        </p:nvPicPr>
        <p:blipFill>
          <a:blip r:embed="rId4"/>
          <a:stretch>
            <a:fillRect/>
          </a:stretch>
        </p:blipFill>
        <p:spPr>
          <a:xfrm>
            <a:off x="245706" y="3889843"/>
            <a:ext cx="4065852" cy="764297"/>
          </a:xfrm>
          <a:prstGeom prst="rect">
            <a:avLst/>
          </a:prstGeom>
        </p:spPr>
      </p:pic>
      <p:sp>
        <p:nvSpPr>
          <p:cNvPr id="4" name="标题 2">
            <a:extLst>
              <a:ext uri="{FF2B5EF4-FFF2-40B4-BE49-F238E27FC236}">
                <a16:creationId xmlns:a16="http://schemas.microsoft.com/office/drawing/2014/main" id="{083DF023-9F77-665A-4CA0-3A1A6F11D6A0}"/>
              </a:ext>
            </a:extLst>
          </p:cNvPr>
          <p:cNvSpPr txBox="1">
            <a:spLocks/>
          </p:cNvSpPr>
          <p:nvPr/>
        </p:nvSpPr>
        <p:spPr>
          <a:xfrm>
            <a:off x="199083" y="158620"/>
            <a:ext cx="1806999" cy="5784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Arial Black"/>
                <a:ea typeface="微软雅黑"/>
              </a:rPr>
              <a:t>逆向去噪</a:t>
            </a:r>
            <a:endPar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endParaRPr>
          </a:p>
        </p:txBody>
      </p:sp>
      <p:sp>
        <p:nvSpPr>
          <p:cNvPr id="10" name="文本框 9">
            <a:extLst>
              <a:ext uri="{FF2B5EF4-FFF2-40B4-BE49-F238E27FC236}">
                <a16:creationId xmlns:a16="http://schemas.microsoft.com/office/drawing/2014/main" id="{012C99E9-BECF-0FC3-A2E7-2C45B6DA7E99}"/>
              </a:ext>
            </a:extLst>
          </p:cNvPr>
          <p:cNvSpPr txBox="1"/>
          <p:nvPr/>
        </p:nvSpPr>
        <p:spPr>
          <a:xfrm>
            <a:off x="2427922" y="748401"/>
            <a:ext cx="6378669"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对于任意</a:t>
            </a:r>
            <a:r>
              <a:rPr lang="en-US" altLang="zh-CN" b="1" dirty="0">
                <a:latin typeface="微软雅黑" panose="020B0503020204020204" pitchFamily="34" charset="-122"/>
                <a:ea typeface="微软雅黑" panose="020B0503020204020204" pitchFamily="34" charset="-122"/>
              </a:rPr>
              <a:t>x t</a:t>
            </a:r>
            <a:r>
              <a:rPr lang="zh-CN" altLang="en-US" b="1" dirty="0">
                <a:latin typeface="微软雅黑" panose="020B0503020204020204" pitchFamily="34" charset="-122"/>
                <a:ea typeface="微软雅黑" panose="020B0503020204020204" pitchFamily="34" charset="-122"/>
              </a:rPr>
              <a:t>时刻的图像，都可以认为是从</a:t>
            </a:r>
            <a:r>
              <a:rPr lang="en-US" altLang="zh-CN" b="1" dirty="0">
                <a:latin typeface="微软雅黑" panose="020B0503020204020204" pitchFamily="34" charset="-122"/>
                <a:ea typeface="微软雅黑" panose="020B0503020204020204" pitchFamily="34" charset="-122"/>
              </a:rPr>
              <a:t>x 0</a:t>
            </a:r>
            <a:r>
              <a:rPr lang="zh-CN" altLang="en-US" b="1" dirty="0">
                <a:latin typeface="微软雅黑" panose="020B0503020204020204" pitchFamily="34" charset="-122"/>
                <a:ea typeface="微软雅黑" panose="020B0503020204020204" pitchFamily="34" charset="-122"/>
              </a:rPr>
              <a:t>直接加噪得来的</a:t>
            </a:r>
          </a:p>
        </p:txBody>
      </p:sp>
      <p:sp>
        <p:nvSpPr>
          <p:cNvPr id="11" name="文本框 10">
            <a:extLst>
              <a:ext uri="{FF2B5EF4-FFF2-40B4-BE49-F238E27FC236}">
                <a16:creationId xmlns:a16="http://schemas.microsoft.com/office/drawing/2014/main" id="{D6F41307-9CAD-8658-74DC-40DBD75114CA}"/>
              </a:ext>
            </a:extLst>
          </p:cNvPr>
          <p:cNvSpPr txBox="1"/>
          <p:nvPr/>
        </p:nvSpPr>
        <p:spPr>
          <a:xfrm>
            <a:off x="245706" y="5770218"/>
            <a:ext cx="752270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只要知晓从</a:t>
            </a:r>
            <a:r>
              <a:rPr lang="en-US" altLang="zh-CN" b="1" dirty="0">
                <a:latin typeface="微软雅黑" panose="020B0503020204020204" pitchFamily="34" charset="-122"/>
                <a:ea typeface="微软雅黑" panose="020B0503020204020204" pitchFamily="34" charset="-122"/>
              </a:rPr>
              <a:t>x 0</a:t>
            </a:r>
            <a:r>
              <a:rPr lang="zh-CN" altLang="en-US" b="1" dirty="0">
                <a:latin typeface="微软雅黑" panose="020B0503020204020204" pitchFamily="34" charset="-122"/>
                <a:ea typeface="微软雅黑" panose="020B0503020204020204" pitchFamily="34" charset="-122"/>
              </a:rPr>
              <a:t>到</a:t>
            </a:r>
            <a:r>
              <a:rPr lang="en-US" altLang="zh-CN" b="1" dirty="0">
                <a:latin typeface="微软雅黑" panose="020B0503020204020204" pitchFamily="34" charset="-122"/>
                <a:ea typeface="微软雅黑" panose="020B0503020204020204" pitchFamily="34" charset="-122"/>
              </a:rPr>
              <a:t>x t</a:t>
            </a:r>
            <a:r>
              <a:rPr lang="zh-CN" altLang="en-US" b="1" dirty="0">
                <a:latin typeface="微软雅黑" panose="020B0503020204020204" pitchFamily="34" charset="-122"/>
                <a:ea typeface="微软雅黑" panose="020B0503020204020204" pitchFamily="34" charset="-122"/>
              </a:rPr>
              <a:t>加入的噪声</a:t>
            </a:r>
            <a:r>
              <a:rPr lang="en-US" altLang="zh-CN" b="1" dirty="0">
                <a:latin typeface="微软雅黑" panose="020B0503020204020204" pitchFamily="34" charset="-122"/>
                <a:ea typeface="微软雅黑" panose="020B0503020204020204" pitchFamily="34" charset="-122"/>
              </a:rPr>
              <a:t>ε</a:t>
            </a:r>
            <a:r>
              <a:rPr lang="zh-CN" altLang="en-US" b="1" dirty="0">
                <a:latin typeface="微软雅黑" panose="020B0503020204020204" pitchFamily="34" charset="-122"/>
                <a:ea typeface="微软雅黑" panose="020B0503020204020204" pitchFamily="34" charset="-122"/>
              </a:rPr>
              <a:t>，就能得到前一时刻</a:t>
            </a:r>
            <a:r>
              <a:rPr lang="en-US" altLang="zh-CN" b="1" dirty="0">
                <a:latin typeface="微软雅黑" panose="020B0503020204020204" pitchFamily="34" charset="-122"/>
                <a:ea typeface="微软雅黑" panose="020B0503020204020204" pitchFamily="34" charset="-122"/>
              </a:rPr>
              <a:t>x t-1</a:t>
            </a:r>
            <a:r>
              <a:rPr lang="zh-CN" altLang="en-US" b="1" dirty="0">
                <a:latin typeface="微软雅黑" panose="020B0503020204020204" pitchFamily="34" charset="-122"/>
                <a:ea typeface="微软雅黑" panose="020B0503020204020204" pitchFamily="34" charset="-122"/>
              </a:rPr>
              <a:t>的概率分布</a:t>
            </a:r>
          </a:p>
        </p:txBody>
      </p:sp>
    </p:spTree>
    <p:extLst>
      <p:ext uri="{BB962C8B-B14F-4D97-AF65-F5344CB8AC3E}">
        <p14:creationId xmlns:p14="http://schemas.microsoft.com/office/powerpoint/2010/main" val="344615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255066" y="139959"/>
            <a:ext cx="1788338" cy="5971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rPr>
              <a:t>逆向去噪</a:t>
            </a:r>
          </a:p>
        </p:txBody>
      </p:sp>
      <p:pic>
        <p:nvPicPr>
          <p:cNvPr id="3" name="图片 2">
            <a:extLst>
              <a:ext uri="{FF2B5EF4-FFF2-40B4-BE49-F238E27FC236}">
                <a16:creationId xmlns:a16="http://schemas.microsoft.com/office/drawing/2014/main" id="{719DC9F7-E778-41B4-93B0-83A0B2EEBFEB}"/>
              </a:ext>
            </a:extLst>
          </p:cNvPr>
          <p:cNvPicPr>
            <a:picLocks noChangeAspect="1"/>
          </p:cNvPicPr>
          <p:nvPr/>
        </p:nvPicPr>
        <p:blipFill>
          <a:blip r:embed="rId3"/>
          <a:stretch>
            <a:fillRect/>
          </a:stretch>
        </p:blipFill>
        <p:spPr>
          <a:xfrm>
            <a:off x="1287624" y="1743642"/>
            <a:ext cx="9616751" cy="3370715"/>
          </a:xfrm>
          <a:prstGeom prst="rect">
            <a:avLst/>
          </a:prstGeom>
        </p:spPr>
      </p:pic>
    </p:spTree>
    <p:extLst>
      <p:ext uri="{BB962C8B-B14F-4D97-AF65-F5344CB8AC3E}">
        <p14:creationId xmlns:p14="http://schemas.microsoft.com/office/powerpoint/2010/main" val="411345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255066" y="139959"/>
            <a:ext cx="1788338" cy="5971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Arial Black"/>
                <a:ea typeface="微软雅黑"/>
              </a:rPr>
              <a:t>逆向去噪</a:t>
            </a:r>
            <a:endPar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endParaRPr>
          </a:p>
        </p:txBody>
      </p:sp>
      <p:pic>
        <p:nvPicPr>
          <p:cNvPr id="3" name="图片 2">
            <a:extLst>
              <a:ext uri="{FF2B5EF4-FFF2-40B4-BE49-F238E27FC236}">
                <a16:creationId xmlns:a16="http://schemas.microsoft.com/office/drawing/2014/main" id="{79C0F65B-8B20-BFBC-7F99-203CC6D9D2AD}"/>
              </a:ext>
            </a:extLst>
          </p:cNvPr>
          <p:cNvPicPr>
            <a:picLocks noChangeAspect="1"/>
          </p:cNvPicPr>
          <p:nvPr/>
        </p:nvPicPr>
        <p:blipFill rotWithShape="1">
          <a:blip r:embed="rId4"/>
          <a:srcRect l="11411" t="-1" r="1" b="-1"/>
          <a:stretch/>
        </p:blipFill>
        <p:spPr>
          <a:xfrm>
            <a:off x="255066" y="850529"/>
            <a:ext cx="6061758" cy="5156942"/>
          </a:xfrm>
          <a:prstGeom prst="rect">
            <a:avLst/>
          </a:prstGeom>
        </p:spPr>
      </p:pic>
      <p:sp>
        <p:nvSpPr>
          <p:cNvPr id="6" name="文本框 5">
            <a:extLst>
              <a:ext uri="{FF2B5EF4-FFF2-40B4-BE49-F238E27FC236}">
                <a16:creationId xmlns:a16="http://schemas.microsoft.com/office/drawing/2014/main" id="{B248BE35-2EFB-5CAB-57DB-F00969DBE4E3}"/>
              </a:ext>
            </a:extLst>
          </p:cNvPr>
          <p:cNvSpPr txBox="1"/>
          <p:nvPr/>
        </p:nvSpPr>
        <p:spPr>
          <a:xfrm>
            <a:off x="6602934" y="2690336"/>
            <a:ext cx="5334000"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神经网络输出噪声</a:t>
            </a:r>
            <a:r>
              <a:rPr lang="en-US" altLang="zh-CN" dirty="0">
                <a:latin typeface="微软雅黑" panose="020B0503020204020204" pitchFamily="34" charset="-122"/>
                <a:ea typeface="微软雅黑" panose="020B0503020204020204" pitchFamily="34" charset="-122"/>
              </a:rPr>
              <a:t>ε</a:t>
            </a:r>
            <a:r>
              <a:rPr lang="zh-CN" altLang="en-US" dirty="0">
                <a:latin typeface="微软雅黑" panose="020B0503020204020204" pitchFamily="34" charset="-122"/>
                <a:ea typeface="微软雅黑" panose="020B0503020204020204" pitchFamily="34" charset="-122"/>
              </a:rPr>
              <a:t>，然后根据此噪声得到前一时刻图像的概率分布，然后用此概率分布进行随机采样，就能得到前一时刻的图像，然后再将前一时刻的图像继续输入神经网络预测它的噪声</a:t>
            </a:r>
            <a:r>
              <a:rPr lang="en-US" altLang="zh-CN" dirty="0">
                <a:latin typeface="微软雅黑" panose="020B0503020204020204" pitchFamily="34" charset="-122"/>
                <a:ea typeface="微软雅黑" panose="020B0503020204020204" pitchFamily="34" charset="-122"/>
              </a:rPr>
              <a:t>ε</a:t>
            </a:r>
            <a:r>
              <a:rPr lang="zh-CN" altLang="en-US" dirty="0">
                <a:latin typeface="微软雅黑" panose="020B0503020204020204" pitchFamily="34" charset="-122"/>
                <a:ea typeface="微软雅黑" panose="020B0503020204020204" pitchFamily="34" charset="-122"/>
              </a:rPr>
              <a:t>，不断重复此过程直到得到</a:t>
            </a:r>
            <a:r>
              <a:rPr lang="en-US" altLang="zh-CN" dirty="0">
                <a:latin typeface="微软雅黑" panose="020B0503020204020204" pitchFamily="34" charset="-122"/>
                <a:ea typeface="微软雅黑" panose="020B0503020204020204" pitchFamily="34" charset="-122"/>
              </a:rPr>
              <a:t>x 0</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103027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083DF023-9F77-665A-4CA0-3A1A6F11D6A0}"/>
              </a:ext>
            </a:extLst>
          </p:cNvPr>
          <p:cNvSpPr txBox="1">
            <a:spLocks/>
          </p:cNvSpPr>
          <p:nvPr/>
        </p:nvSpPr>
        <p:spPr>
          <a:xfrm>
            <a:off x="255066" y="139959"/>
            <a:ext cx="1788338" cy="5971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2557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Arial Black"/>
                <a:ea typeface="微软雅黑"/>
              </a:rPr>
              <a:t>训练过程</a:t>
            </a:r>
            <a:endParaRPr kumimoji="0" lang="zh-CN" altLang="en-US" sz="2800" b="1" i="0" u="none" strike="noStrike" kern="1200" cap="none" spc="0" normalizeH="0" baseline="0" noProof="0" dirty="0">
              <a:ln>
                <a:noFill/>
              </a:ln>
              <a:solidFill>
                <a:srgbClr val="225570"/>
              </a:solidFill>
              <a:effectLst/>
              <a:uLnTx/>
              <a:uFillTx/>
              <a:latin typeface="Arial Black"/>
              <a:ea typeface="微软雅黑"/>
              <a:cs typeface="+mj-cs"/>
            </a:endParaRPr>
          </a:p>
        </p:txBody>
      </p:sp>
      <p:pic>
        <p:nvPicPr>
          <p:cNvPr id="2" name="图片 1">
            <a:extLst>
              <a:ext uri="{FF2B5EF4-FFF2-40B4-BE49-F238E27FC236}">
                <a16:creationId xmlns:a16="http://schemas.microsoft.com/office/drawing/2014/main" id="{E179BCDA-1098-58B5-0146-8B4660859F81}"/>
              </a:ext>
            </a:extLst>
          </p:cNvPr>
          <p:cNvPicPr>
            <a:picLocks noChangeAspect="1"/>
          </p:cNvPicPr>
          <p:nvPr/>
        </p:nvPicPr>
        <p:blipFill>
          <a:blip r:embed="rId3"/>
          <a:stretch>
            <a:fillRect/>
          </a:stretch>
        </p:blipFill>
        <p:spPr>
          <a:xfrm>
            <a:off x="1735575" y="2065089"/>
            <a:ext cx="8720849" cy="2727821"/>
          </a:xfrm>
          <a:prstGeom prst="rect">
            <a:avLst/>
          </a:prstGeom>
        </p:spPr>
      </p:pic>
      <p:sp>
        <p:nvSpPr>
          <p:cNvPr id="3" name="文本框 2">
            <a:extLst>
              <a:ext uri="{FF2B5EF4-FFF2-40B4-BE49-F238E27FC236}">
                <a16:creationId xmlns:a16="http://schemas.microsoft.com/office/drawing/2014/main" id="{F09BFADB-C806-63A8-999E-E29FF67F3D42}"/>
              </a:ext>
            </a:extLst>
          </p:cNvPr>
          <p:cNvSpPr txBox="1"/>
          <p:nvPr/>
        </p:nvSpPr>
        <p:spPr>
          <a:xfrm>
            <a:off x="1735575" y="1418757"/>
            <a:ext cx="8720849" cy="646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的时间采样一个时间</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，生成一个随机噪声加到图片上，从神经网络获取预测噪声</a:t>
            </a:r>
            <a:r>
              <a:rPr lang="en-US" altLang="zh-CN" dirty="0">
                <a:latin typeface="微软雅黑" panose="020B0503020204020204" pitchFamily="34" charset="-122"/>
                <a:ea typeface="微软雅黑" panose="020B0503020204020204" pitchFamily="34" charset="-122"/>
              </a:rPr>
              <a:t>ε </a:t>
            </a:r>
            <a:r>
              <a:rPr lang="zh-CN" altLang="en-US" dirty="0">
                <a:latin typeface="微软雅黑" panose="020B0503020204020204" pitchFamily="34" charset="-122"/>
                <a:ea typeface="微软雅黑" panose="020B0503020204020204" pitchFamily="34" charset="-122"/>
              </a:rPr>
              <a:t>，计算预测噪声与随机噪声的损失后更新梯度</a:t>
            </a:r>
          </a:p>
        </p:txBody>
      </p:sp>
      <p:sp>
        <p:nvSpPr>
          <p:cNvPr id="5" name="文本框 4">
            <a:extLst>
              <a:ext uri="{FF2B5EF4-FFF2-40B4-BE49-F238E27FC236}">
                <a16:creationId xmlns:a16="http://schemas.microsoft.com/office/drawing/2014/main" id="{35E3BF4B-E2A1-5D03-355F-ABD1BF383FF6}"/>
              </a:ext>
            </a:extLst>
          </p:cNvPr>
          <p:cNvSpPr txBox="1"/>
          <p:nvPr/>
        </p:nvSpPr>
        <p:spPr>
          <a:xfrm>
            <a:off x="1735575" y="4792910"/>
            <a:ext cx="8538304" cy="122608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先从正态分布随机采样和训练样本一样大小的纯噪声图片</a:t>
            </a:r>
            <a:r>
              <a:rPr lang="en-US" altLang="zh-CN" dirty="0">
                <a:latin typeface="微软雅黑" panose="020B0503020204020204" pitchFamily="34" charset="-122"/>
                <a:ea typeface="微软雅黑" panose="020B0503020204020204" pitchFamily="34" charset="-122"/>
              </a:rPr>
              <a:t>x T</a:t>
            </a:r>
            <a:r>
              <a:rPr lang="zh-CN" altLang="en-US" dirty="0">
                <a:latin typeface="微软雅黑" panose="020B0503020204020204" pitchFamily="34" charset="-122"/>
                <a:ea typeface="微软雅黑" panose="020B0503020204020204" pitchFamily="34" charset="-122"/>
              </a:rPr>
              <a:t>，在之后的</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T-1…</a:t>
            </a:r>
            <a:r>
              <a:rPr lang="zh-CN" altLang="en-US" dirty="0">
                <a:latin typeface="微软雅黑" panose="020B0503020204020204" pitchFamily="34" charset="-122"/>
                <a:ea typeface="微软雅黑" panose="020B0503020204020204" pitchFamily="34" charset="-122"/>
              </a:rPr>
              <a:t>等步骤中，根据神经网络求出</a:t>
            </a:r>
            <a:r>
              <a:rPr lang="en-US" altLang="zh-CN" dirty="0">
                <a:latin typeface="微软雅黑" panose="020B0503020204020204" pitchFamily="34" charset="-122"/>
                <a:ea typeface="微软雅黑" panose="020B0503020204020204" pitchFamily="34" charset="-122"/>
              </a:rPr>
              <a:t>ε</a:t>
            </a:r>
            <a:r>
              <a:rPr lang="zh-CN" altLang="en-US" dirty="0">
                <a:latin typeface="微软雅黑" panose="020B0503020204020204" pitchFamily="34" charset="-122"/>
                <a:ea typeface="微软雅黑" panose="020B0503020204020204" pitchFamily="34" charset="-122"/>
              </a:rPr>
              <a:t>，结合</a:t>
            </a:r>
            <a:r>
              <a:rPr lang="en-US" altLang="zh-CN" dirty="0">
                <a:latin typeface="微软雅黑" panose="020B0503020204020204" pitchFamily="34" charset="-122"/>
                <a:ea typeface="微软雅黑" panose="020B0503020204020204" pitchFamily="34" charset="-122"/>
              </a:rPr>
              <a:t>x t</a:t>
            </a:r>
            <a:r>
              <a:rPr lang="zh-CN" altLang="en-US" dirty="0">
                <a:latin typeface="微软雅黑" panose="020B0503020204020204" pitchFamily="34" charset="-122"/>
                <a:ea typeface="微软雅黑" panose="020B0503020204020204" pitchFamily="34" charset="-122"/>
              </a:rPr>
              <a:t>和采样利用重参数化技巧，得到</a:t>
            </a:r>
            <a:r>
              <a:rPr lang="en-US" altLang="zh-CN" dirty="0">
                <a:latin typeface="微软雅黑" panose="020B0503020204020204" pitchFamily="34" charset="-122"/>
                <a:ea typeface="微软雅黑" panose="020B0503020204020204" pitchFamily="34" charset="-122"/>
              </a:rPr>
              <a:t>x t-1</a:t>
            </a:r>
            <a:r>
              <a:rPr lang="zh-CN" altLang="en-US" dirty="0">
                <a:latin typeface="微软雅黑" panose="020B0503020204020204" pitchFamily="34" charset="-122"/>
                <a:ea typeface="微软雅黑" panose="020B0503020204020204" pitchFamily="34" charset="-122"/>
              </a:rPr>
              <a:t>，循环结束后返回</a:t>
            </a:r>
            <a:r>
              <a:rPr lang="en-US" altLang="zh-CN" dirty="0">
                <a:latin typeface="微软雅黑" panose="020B0503020204020204" pitchFamily="34" charset="-122"/>
                <a:ea typeface="微软雅黑" panose="020B0503020204020204" pitchFamily="34" charset="-122"/>
              </a:rPr>
              <a:t>x 0</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04229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TotalTime>
  <Words>781</Words>
  <Application>Microsoft Office PowerPoint</Application>
  <PresentationFormat>宽屏</PresentationFormat>
  <Paragraphs>62</Paragraphs>
  <Slides>15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vt:lpstr>
      <vt:lpstr>等线 Light</vt:lpstr>
      <vt:lpstr>微软雅黑</vt:lpstr>
      <vt:lpstr>造字工房力黑（非商用）常规体</vt:lpstr>
      <vt:lpstr>Agency FB</vt:lpstr>
      <vt:lpstr>Arial</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思捷 国</dc:creator>
  <cp:lastModifiedBy>思捷 国</cp:lastModifiedBy>
  <cp:revision>6</cp:revision>
  <dcterms:created xsi:type="dcterms:W3CDTF">2024-03-09T11:35:44Z</dcterms:created>
  <dcterms:modified xsi:type="dcterms:W3CDTF">2024-03-12T08:25:05Z</dcterms:modified>
</cp:coreProperties>
</file>